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63" r:id="rId10"/>
    <p:sldId id="285" r:id="rId11"/>
    <p:sldId id="279" r:id="rId12"/>
    <p:sldId id="264" r:id="rId13"/>
    <p:sldId id="265" r:id="rId14"/>
    <p:sldId id="266" r:id="rId15"/>
    <p:sldId id="281" r:id="rId16"/>
    <p:sldId id="267" r:id="rId17"/>
    <p:sldId id="268" r:id="rId18"/>
    <p:sldId id="269" r:id="rId19"/>
    <p:sldId id="282" r:id="rId20"/>
    <p:sldId id="283" r:id="rId21"/>
    <p:sldId id="270" r:id="rId22"/>
    <p:sldId id="271" r:id="rId23"/>
    <p:sldId id="272" r:id="rId24"/>
    <p:sldId id="277" r:id="rId25"/>
    <p:sldId id="273" r:id="rId26"/>
    <p:sldId id="274" r:id="rId27"/>
    <p:sldId id="275" r:id="rId28"/>
    <p:sldId id="284" r:id="rId29"/>
    <p:sldId id="276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0066"/>
    <a:srgbClr val="00CC00"/>
    <a:srgbClr val="33CCFF"/>
    <a:srgbClr val="FF3300"/>
    <a:srgbClr val="0033CC"/>
    <a:srgbClr val="3333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256EA-1387-4A17-97C1-62F6858DC7E4}" type="datetimeFigureOut">
              <a:rPr lang="pl-PL" smtClean="0"/>
              <a:t>2016-05-18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97033-F7C5-40B3-8678-9742E2EB4D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668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7033-F7C5-40B3-8678-9742E2EB4D35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686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023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428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0764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1546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09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4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800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7522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255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074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673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578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044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186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36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312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014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755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-171400"/>
            <a:ext cx="8424936" cy="5472608"/>
          </a:xfrm>
        </p:spPr>
        <p:txBody>
          <a:bodyPr>
            <a:noAutofit/>
          </a:bodyPr>
          <a:lstStyle/>
          <a:p>
            <a:pPr algn="ctr"/>
            <a:r>
              <a:rPr lang="pl-PL" sz="96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pl-PL" sz="80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Uzależnienia</a:t>
            </a:r>
          </a:p>
          <a:p>
            <a:pPr algn="ctr"/>
            <a:r>
              <a:rPr lang="pl-PL" sz="9600" i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Strzeż się!</a:t>
            </a:r>
          </a:p>
          <a:p>
            <a:pPr algn="ctr"/>
            <a:r>
              <a:rPr lang="pl-PL" sz="9600" dirty="0" smtClean="0">
                <a:latin typeface="Book Antiqua" panose="02040602050305030304" pitchFamily="18" charset="0"/>
              </a:rPr>
              <a:t> </a:t>
            </a:r>
            <a:endParaRPr lang="pl-PL" sz="96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63814" cy="1800200"/>
          </a:xfrm>
        </p:spPr>
        <p:txBody>
          <a:bodyPr/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Alkohol potrafi rozwiązać wiele rzeczy: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331" y="1016732"/>
            <a:ext cx="7763814" cy="5760640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                   </a:t>
            </a:r>
          </a:p>
          <a:p>
            <a:r>
              <a:rPr lang="pl-PL" sz="360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Małżeństwa, rodziny, przyjaźń…</a:t>
            </a:r>
          </a:p>
          <a:p>
            <a:r>
              <a:rPr lang="pl-PL" sz="360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Nie rozwiązuje jedynie problemów…</a:t>
            </a:r>
            <a:endParaRPr lang="pl-PL" sz="360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63" y="5085184"/>
            <a:ext cx="33337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90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772816"/>
            <a:ext cx="315123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9600" b="1" dirty="0" smtClean="0">
                <a:solidFill>
                  <a:srgbClr val="FF0000"/>
                </a:solidFill>
              </a:rPr>
              <a:t>  </a:t>
            </a:r>
            <a:r>
              <a:rPr lang="pl-PL" sz="96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Hazard</a:t>
            </a:r>
            <a:endParaRPr lang="pl-PL" sz="96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sz="3600" i="1" dirty="0" smtClean="0">
                <a:latin typeface="Book Antiqua" panose="02040602050305030304" pitchFamily="18" charset="0"/>
              </a:rPr>
              <a:t>   </a:t>
            </a:r>
            <a:r>
              <a:rPr lang="pl-PL" sz="3600" i="1" dirty="0">
                <a:latin typeface="Book Antiqua" panose="02040602050305030304" pitchFamily="18" charset="0"/>
              </a:rPr>
              <a:t>w języku angielskim </a:t>
            </a:r>
            <a:r>
              <a:rPr lang="pl-PL" sz="3600" i="1" dirty="0" smtClean="0">
                <a:latin typeface="Book Antiqua" panose="02040602050305030304" pitchFamily="18" charset="0"/>
              </a:rPr>
              <a:t>oznacza 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"</a:t>
            </a:r>
            <a:r>
              <a:rPr lang="pl-PL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niebezpieczeństwo", "ryzyko</a:t>
            </a:r>
            <a:r>
              <a:rPr lang="pl-PL" sz="36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"</a:t>
            </a:r>
            <a:endParaRPr lang="pl-PL" sz="36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pl-PL" sz="3600" dirty="0" smtClean="0">
                <a:latin typeface="Book Antiqua" panose="02040602050305030304" pitchFamily="18" charset="0"/>
              </a:rPr>
              <a:t>   wszystkie gry pieniężne, w których </a:t>
            </a:r>
          </a:p>
          <a:p>
            <a:pPr algn="ctr">
              <a:buNone/>
            </a:pPr>
            <a:r>
              <a:rPr lang="pl-PL" sz="3600" dirty="0">
                <a:latin typeface="Book Antiqua" panose="02040602050305030304" pitchFamily="18" charset="0"/>
              </a:rPr>
              <a:t> </a:t>
            </a:r>
            <a:r>
              <a:rPr lang="pl-PL" sz="3600" dirty="0" smtClean="0">
                <a:latin typeface="Book Antiqua" panose="02040602050305030304" pitchFamily="18" charset="0"/>
              </a:rPr>
              <a:t>  o wygranej w mniejszym lub </a:t>
            </a:r>
          </a:p>
          <a:p>
            <a:pPr algn="ctr">
              <a:buNone/>
            </a:pPr>
            <a:r>
              <a:rPr lang="pl-PL" sz="3600" dirty="0" smtClean="0">
                <a:latin typeface="Book Antiqua" panose="02040602050305030304" pitchFamily="18" charset="0"/>
              </a:rPr>
              <a:t>większym stopniu decyduje </a:t>
            </a:r>
          </a:p>
          <a:p>
            <a:pPr algn="ctr">
              <a:buNone/>
            </a:pPr>
            <a:r>
              <a:rPr lang="pl-PL" sz="3600" b="1" u="sng" dirty="0" smtClean="0">
                <a:latin typeface="Book Antiqua" panose="02040602050305030304" pitchFamily="18" charset="0"/>
              </a:rPr>
              <a:t>przypadek </a:t>
            </a:r>
            <a:endParaRPr lang="pl-PL" sz="3600" b="1" u="sng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zej\Desktop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504355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ndrzej\Desktop\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56992"/>
            <a:ext cx="4772199" cy="3094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650242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Skutki  hazardu </a:t>
            </a:r>
            <a:endParaRPr lang="pl-PL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1412776"/>
            <a:ext cx="8229600" cy="5042032"/>
          </a:xfrm>
        </p:spPr>
        <p:txBody>
          <a:bodyPr>
            <a:normAutofit fontScale="62500" lnSpcReduction="20000"/>
          </a:bodyPr>
          <a:lstStyle/>
          <a:p>
            <a:r>
              <a:rPr lang="pl-PL" sz="3300" dirty="0" smtClean="0">
                <a:latin typeface="Book Antiqua" panose="02040602050305030304" pitchFamily="18" charset="0"/>
              </a:rPr>
              <a:t>poważne trudności w pracy/szkole wynikające z absencji,</a:t>
            </a:r>
          </a:p>
          <a:p>
            <a:r>
              <a:rPr lang="pl-PL" sz="3300" dirty="0" smtClean="0">
                <a:latin typeface="Book Antiqua" panose="02040602050305030304" pitchFamily="18" charset="0"/>
              </a:rPr>
              <a:t>spadek wcześniejszych zainteresowań,</a:t>
            </a:r>
          </a:p>
          <a:p>
            <a:r>
              <a:rPr lang="pl-PL" sz="3300" dirty="0" smtClean="0">
                <a:latin typeface="Book Antiqua" panose="02040602050305030304" pitchFamily="18" charset="0"/>
              </a:rPr>
              <a:t>trudności w koncentracji uwagi,</a:t>
            </a:r>
          </a:p>
          <a:p>
            <a:r>
              <a:rPr lang="pl-PL" sz="3300" dirty="0" smtClean="0">
                <a:latin typeface="Book Antiqua" panose="02040602050305030304" pitchFamily="18" charset="0"/>
              </a:rPr>
              <a:t>konflikty i napięcia w relacjach z ludźmi,</a:t>
            </a:r>
          </a:p>
          <a:p>
            <a:r>
              <a:rPr lang="pl-PL" sz="3300" dirty="0" smtClean="0">
                <a:latin typeface="Book Antiqua" panose="02040602050305030304" pitchFamily="18" charset="0"/>
              </a:rPr>
              <a:t>konflikty z prawem związane ze zdobywaniem środków na granie (m.in. kradzieże),</a:t>
            </a:r>
          </a:p>
          <a:p>
            <a:r>
              <a:rPr lang="pl-PL" sz="3300" dirty="0" smtClean="0">
                <a:latin typeface="Book Antiqua" panose="02040602050305030304" pitchFamily="18" charset="0"/>
              </a:rPr>
              <a:t>długi przekraczające możliwości spłaty,</a:t>
            </a:r>
          </a:p>
          <a:p>
            <a:r>
              <a:rPr lang="pl-PL" sz="3300" dirty="0" smtClean="0">
                <a:latin typeface="Book Antiqua" panose="02040602050305030304" pitchFamily="18" charset="0"/>
              </a:rPr>
              <a:t>stres, trudności w zasypianiu, apatia, napady lęku, bóle głowy,</a:t>
            </a:r>
          </a:p>
          <a:p>
            <a:r>
              <a:rPr lang="pl-PL" sz="3300" dirty="0" smtClean="0">
                <a:latin typeface="Book Antiqua" panose="02040602050305030304" pitchFamily="18" charset="0"/>
              </a:rPr>
              <a:t>depresja,</a:t>
            </a:r>
          </a:p>
          <a:p>
            <a:r>
              <a:rPr lang="pl-PL" sz="3300" dirty="0" smtClean="0">
                <a:latin typeface="Book Antiqua" panose="02040602050305030304" pitchFamily="18" charset="0"/>
              </a:rPr>
              <a:t>nadużywanie substancji psychoaktywnych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hazardgry s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3168352" cy="288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3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89870"/>
          </a:xfrm>
        </p:spPr>
        <p:txBody>
          <a:bodyPr>
            <a:normAutofit/>
          </a:bodyPr>
          <a:lstStyle/>
          <a:p>
            <a:r>
              <a:rPr lang="pl-PL" sz="4800" dirty="0">
                <a:solidFill>
                  <a:srgbClr val="FF0000"/>
                </a:solidFill>
                <a:latin typeface="Book Antiqua" panose="02040602050305030304" pitchFamily="18" charset="0"/>
              </a:rPr>
              <a:t>U</a:t>
            </a:r>
            <a:r>
              <a:rPr lang="pl-PL" sz="4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zależnienie </a:t>
            </a:r>
            <a:br>
              <a:rPr lang="pl-PL" sz="4800" dirty="0" smtClean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pl-PL" sz="4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od </a:t>
            </a:r>
            <a:r>
              <a:rPr lang="pl-PL" sz="4800" dirty="0">
                <a:solidFill>
                  <a:srgbClr val="FF0000"/>
                </a:solidFill>
                <a:latin typeface="Book Antiqua" panose="02040602050305030304" pitchFamily="18" charset="0"/>
              </a:rPr>
              <a:t>I</a:t>
            </a:r>
            <a:r>
              <a:rPr lang="pl-PL" sz="4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nternetu</a:t>
            </a:r>
            <a:endParaRPr lang="pl-PL" sz="48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1857364"/>
            <a:ext cx="8229600" cy="45974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3600" dirty="0" smtClean="0">
                <a:latin typeface="Book Antiqua" panose="02040602050305030304" pitchFamily="18" charset="0"/>
              </a:rPr>
              <a:t>  zespół zależności polegający na  </a:t>
            </a:r>
            <a:r>
              <a:rPr lang="pl-PL" sz="3600" u="sng" dirty="0" smtClean="0">
                <a:latin typeface="Book Antiqua" panose="02040602050305030304" pitchFamily="18" charset="0"/>
              </a:rPr>
              <a:t>wielogodzinnym  korzystaniu z sieci </a:t>
            </a:r>
            <a:r>
              <a:rPr lang="pl-PL" sz="3600" u="sng" dirty="0">
                <a:latin typeface="Book Antiqua" panose="02040602050305030304" pitchFamily="18" charset="0"/>
              </a:rPr>
              <a:t>I</a:t>
            </a:r>
            <a:r>
              <a:rPr lang="pl-PL" sz="3600" u="sng" dirty="0" smtClean="0">
                <a:latin typeface="Book Antiqua" panose="02040602050305030304" pitchFamily="18" charset="0"/>
              </a:rPr>
              <a:t>nternetu</a:t>
            </a:r>
            <a:r>
              <a:rPr lang="pl-PL" sz="3600" dirty="0" smtClean="0">
                <a:latin typeface="Book Antiqua" panose="02040602050305030304" pitchFamily="18" charset="0"/>
              </a:rPr>
              <a:t>, które negatywnie wpływa na funkcjonowanie człowieka w sferze fizycznej, psychicznej, interpersonalnej, społecznej, rodzinnej i ekonomicznej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drzej\Desktop\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00682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Andrzej\Desktop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196752"/>
            <a:ext cx="5234716" cy="3315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Andrzej\Desktop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3810794" cy="2540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642918"/>
            <a:ext cx="8229600" cy="581189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dirty="0" smtClean="0">
                <a:latin typeface="Book Antiqua" panose="02040602050305030304" pitchFamily="18" charset="0"/>
              </a:rPr>
              <a:t> </a:t>
            </a:r>
            <a:r>
              <a:rPr lang="pl-PL" sz="54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Zagrożenia Internetu </a:t>
            </a:r>
          </a:p>
          <a:p>
            <a:pPr>
              <a:buNone/>
            </a:pPr>
            <a:r>
              <a:rPr lang="pl-PL" dirty="0" smtClean="0">
                <a:latin typeface="Book Antiqua" panose="02040602050305030304" pitchFamily="18" charset="0"/>
              </a:rPr>
              <a:t/>
            </a:r>
            <a:br>
              <a:rPr lang="pl-PL" dirty="0" smtClean="0">
                <a:latin typeface="Book Antiqua" panose="02040602050305030304" pitchFamily="18" charset="0"/>
              </a:rPr>
            </a:br>
            <a:r>
              <a:rPr lang="pl-PL" sz="3600" dirty="0" smtClean="0">
                <a:latin typeface="Book Antiqua" panose="02040602050305030304" pitchFamily="18" charset="0"/>
              </a:rPr>
              <a:t>1. </a:t>
            </a:r>
            <a:r>
              <a:rPr lang="pl-PL" sz="3600" dirty="0" err="1" smtClean="0">
                <a:latin typeface="Book Antiqua" panose="02040602050305030304" pitchFamily="18" charset="0"/>
              </a:rPr>
              <a:t>Cyberprzemoc</a:t>
            </a:r>
            <a:r>
              <a:rPr lang="pl-PL" sz="3600" dirty="0" smtClean="0">
                <a:latin typeface="Book Antiqua" panose="02040602050305030304" pitchFamily="18" charset="0"/>
              </a:rPr>
              <a:t/>
            </a:r>
            <a:br>
              <a:rPr lang="pl-PL" sz="3600" dirty="0" smtClean="0">
                <a:latin typeface="Book Antiqua" panose="02040602050305030304" pitchFamily="18" charset="0"/>
              </a:rPr>
            </a:br>
            <a:r>
              <a:rPr lang="pl-PL" sz="3600" dirty="0" smtClean="0">
                <a:latin typeface="Book Antiqua" panose="02040602050305030304" pitchFamily="18" charset="0"/>
              </a:rPr>
              <a:t>2. Wirtualni podrywacze</a:t>
            </a:r>
            <a:br>
              <a:rPr lang="pl-PL" sz="3600" dirty="0" smtClean="0">
                <a:latin typeface="Book Antiqua" panose="02040602050305030304" pitchFamily="18" charset="0"/>
              </a:rPr>
            </a:br>
            <a:r>
              <a:rPr lang="pl-PL" sz="3600" dirty="0" smtClean="0">
                <a:latin typeface="Book Antiqua" panose="02040602050305030304" pitchFamily="18" charset="0"/>
              </a:rPr>
              <a:t>3. Internetowi oszuści</a:t>
            </a:r>
            <a:br>
              <a:rPr lang="pl-PL" sz="3600" dirty="0" smtClean="0">
                <a:latin typeface="Book Antiqua" panose="02040602050305030304" pitchFamily="18" charset="0"/>
              </a:rPr>
            </a:br>
            <a:r>
              <a:rPr lang="pl-PL" sz="3600" dirty="0" smtClean="0">
                <a:latin typeface="Book Antiqua" panose="02040602050305030304" pitchFamily="18" charset="0"/>
              </a:rPr>
              <a:t>4. Uzależnienie od sieci</a:t>
            </a:r>
          </a:p>
          <a:p>
            <a:pPr>
              <a:buNone/>
            </a:pPr>
            <a:r>
              <a:rPr lang="pl-PL" sz="3600" dirty="0">
                <a:latin typeface="Book Antiqua" panose="02040602050305030304" pitchFamily="18" charset="0"/>
              </a:rPr>
              <a:t> </a:t>
            </a:r>
            <a:r>
              <a:rPr lang="pl-PL" sz="3600" dirty="0" smtClean="0">
                <a:latin typeface="Book Antiqua" panose="02040602050305030304" pitchFamily="18" charset="0"/>
              </a:rPr>
              <a:t>  5. Pornografia</a:t>
            </a:r>
            <a:br>
              <a:rPr lang="pl-PL" sz="3600" dirty="0" smtClean="0">
                <a:latin typeface="Book Antiqua" panose="02040602050305030304" pitchFamily="18" charset="0"/>
              </a:rPr>
            </a:br>
            <a:endParaRPr lang="pl-PL" sz="36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slideplayer.pl/2/823238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0"/>
            <a:ext cx="9144000" cy="685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0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7200" dirty="0">
                <a:solidFill>
                  <a:srgbClr val="FF0000"/>
                </a:solidFill>
                <a:latin typeface="Book Antiqua" panose="02040602050305030304" pitchFamily="18" charset="0"/>
              </a:rPr>
              <a:t>Uzależnienie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 </a:t>
            </a:r>
            <a:r>
              <a:rPr lang="pl-PL" sz="3600" dirty="0" smtClean="0">
                <a:latin typeface="Book Antiqua" panose="02040602050305030304" pitchFamily="18" charset="0"/>
              </a:rPr>
              <a:t>  nabyty stan zaburzenia zdrowia psychicznego albo fizycznego, </a:t>
            </a:r>
          </a:p>
          <a:p>
            <a:pPr>
              <a:buNone/>
            </a:pPr>
            <a:r>
              <a:rPr lang="pl-PL" sz="3600" dirty="0">
                <a:latin typeface="Book Antiqua" panose="02040602050305030304" pitchFamily="18" charset="0"/>
              </a:rPr>
              <a:t> </a:t>
            </a:r>
            <a:r>
              <a:rPr lang="pl-PL" sz="3600" dirty="0" smtClean="0">
                <a:latin typeface="Book Antiqua" panose="02040602050305030304" pitchFamily="18" charset="0"/>
              </a:rPr>
              <a:t>  który charakteryzuje się okresowym lub stałym przymusem wykonywania określonej czynności lub zażywania psychoaktywnej substancji chemicznej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nalezione obrazy dla zapytania cyberprzemoc stop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528392" cy="23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nalezione obrazy dla zapytania cyberprzemoc stop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188" y="482947"/>
            <a:ext cx="4032448" cy="231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bezpsiec.files.wordpress.com/2014/03/cyberprzemoc-bartosz-bizi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92" y="3068960"/>
            <a:ext cx="71287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4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   </a:t>
            </a:r>
            <a:r>
              <a:rPr lang="pl-PL" sz="72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Zakupoholizm</a:t>
            </a:r>
            <a:endParaRPr lang="pl-PL" sz="7200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330" y="1844825"/>
            <a:ext cx="7772870" cy="48965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    </a:t>
            </a:r>
            <a:r>
              <a:rPr lang="pl-PL" sz="3200" dirty="0" smtClean="0">
                <a:latin typeface="Book Antiqua" panose="02040602050305030304" pitchFamily="18" charset="0"/>
              </a:rPr>
              <a:t>to chęć i potrzeba dokonywania zakupów, podczas której dochodzi do realizowania niezaplanowanych i w rezultacie niepotrzebnych zakupów produktów, dóbr czy usług. Najczęściej zakupom towarzyszą stany zadowolenia, euforii, poczucia spełnienia. Po pewnym czasie kupujący odczuwa jednak smutek, wyrzuty sumienia, złość, rozczarowanie i rozgoryczenie</a:t>
            </a:r>
            <a:endParaRPr lang="pl-PL" sz="32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ndrzej\Desktop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496944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3338" cy="1596177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Skutki zakupoholizmu </a:t>
            </a:r>
            <a:endParaRPr lang="pl-PL" sz="40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1268760"/>
            <a:ext cx="8229600" cy="5589240"/>
          </a:xfrm>
        </p:spPr>
        <p:txBody>
          <a:bodyPr>
            <a:noAutofit/>
          </a:bodyPr>
          <a:lstStyle/>
          <a:p>
            <a:r>
              <a:rPr lang="pl-PL" sz="1800" dirty="0" smtClean="0">
                <a:latin typeface="Book Antiqua" panose="02040602050305030304" pitchFamily="18" charset="0"/>
              </a:rPr>
              <a:t>ciągłe, niekontrolowane nabywanie nowych rzeczy </a:t>
            </a:r>
          </a:p>
          <a:p>
            <a:pPr marL="64008" indent="0">
              <a:buNone/>
            </a:pPr>
            <a:r>
              <a:rPr lang="pl-PL" sz="1800" dirty="0">
                <a:latin typeface="Book Antiqua" panose="02040602050305030304" pitchFamily="18" charset="0"/>
              </a:rPr>
              <a:t> </a:t>
            </a:r>
            <a:r>
              <a:rPr lang="pl-PL" sz="1800" dirty="0" smtClean="0">
                <a:latin typeface="Book Antiqua" panose="02040602050305030304" pitchFamily="18" charset="0"/>
              </a:rPr>
              <a:t>   (z reguły niepotrzebnych)</a:t>
            </a:r>
          </a:p>
          <a:p>
            <a:r>
              <a:rPr lang="pl-PL" sz="1800" dirty="0" smtClean="0">
                <a:latin typeface="Book Antiqua" panose="02040602050305030304" pitchFamily="18" charset="0"/>
              </a:rPr>
              <a:t>przejściowe uczucie zaspokojenia tuż po zakupach</a:t>
            </a:r>
          </a:p>
          <a:p>
            <a:r>
              <a:rPr lang="pl-PL" sz="1800" dirty="0" smtClean="0">
                <a:latin typeface="Book Antiqua" panose="02040602050305030304" pitchFamily="18" charset="0"/>
              </a:rPr>
              <a:t>ciągłe dostrzeganie braków posiadania jakichś rzeczy</a:t>
            </a:r>
          </a:p>
          <a:p>
            <a:r>
              <a:rPr lang="pl-PL" sz="1800" dirty="0" smtClean="0">
                <a:latin typeface="Book Antiqua" panose="02040602050305030304" pitchFamily="18" charset="0"/>
              </a:rPr>
              <a:t>rozdrażnienie i gniew pojawiające się w sytuacjach braku możliwości zakupu towarów</a:t>
            </a:r>
          </a:p>
          <a:p>
            <a:r>
              <a:rPr lang="pl-PL" sz="1800" dirty="0" smtClean="0">
                <a:latin typeface="Book Antiqua" panose="02040602050305030304" pitchFamily="18" charset="0"/>
              </a:rPr>
              <a:t>utrzymywanie w tajemnicy swoich przyzwyczajeń związanych z zakupami</a:t>
            </a:r>
          </a:p>
          <a:p>
            <a:r>
              <a:rPr lang="pl-PL" sz="1800" dirty="0" smtClean="0">
                <a:latin typeface="Book Antiqua" panose="02040602050305030304" pitchFamily="18" charset="0"/>
              </a:rPr>
              <a:t>wydawanie całych oszczędności na zakup towarów</a:t>
            </a:r>
          </a:p>
          <a:p>
            <a:r>
              <a:rPr lang="pl-PL" sz="1800" dirty="0" smtClean="0">
                <a:latin typeface="Book Antiqua" panose="02040602050305030304" pitchFamily="18" charset="0"/>
              </a:rPr>
              <a:t>brak możliwości podania racjonalnych argumentów przemawiających za koniecznością zakupu danego produktu</a:t>
            </a:r>
            <a:endParaRPr lang="pl-PL" sz="18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nalezione obrazy dla zapytania uzależnienia behawioral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03244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 uzależnienia zaku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446449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lezione obrazy dla zapytania uzależnienia zaku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32048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9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Pracoholizm</a:t>
            </a:r>
            <a:r>
              <a:rPr lang="pl-PL" sz="7200" dirty="0" smtClean="0">
                <a:latin typeface="Book Antiqua" panose="02040602050305030304" pitchFamily="18" charset="0"/>
              </a:rPr>
              <a:t> </a:t>
            </a:r>
            <a:endParaRPr lang="pl-PL" sz="7200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423025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sz="3400" dirty="0" smtClean="0">
                <a:latin typeface="Book Antiqua" panose="02040602050305030304" pitchFamily="18" charset="0"/>
              </a:rPr>
              <a:t>rodzaj uzależnienia psychicznego, </a:t>
            </a:r>
          </a:p>
          <a:p>
            <a:pPr>
              <a:buNone/>
            </a:pPr>
            <a:r>
              <a:rPr lang="pl-PL" sz="3400" dirty="0" smtClean="0">
                <a:latin typeface="Book Antiqua" panose="02040602050305030304" pitchFamily="18" charset="0"/>
              </a:rPr>
              <a:t>objawiającego się obsesyjną i wewnętrzną </a:t>
            </a:r>
          </a:p>
          <a:p>
            <a:pPr>
              <a:buNone/>
            </a:pPr>
            <a:r>
              <a:rPr lang="pl-PL" sz="3400" dirty="0" smtClean="0">
                <a:latin typeface="Book Antiqua" panose="02040602050305030304" pitchFamily="18" charset="0"/>
              </a:rPr>
              <a:t>potrzebą </a:t>
            </a:r>
            <a:r>
              <a:rPr lang="pl-PL" sz="3400" u="sng" dirty="0" smtClean="0">
                <a:latin typeface="Book Antiqua" panose="02040602050305030304" pitchFamily="18" charset="0"/>
              </a:rPr>
              <a:t>ciągłego wykonywania pracy</a:t>
            </a:r>
            <a:r>
              <a:rPr lang="pl-PL" sz="3400" dirty="0" smtClean="0">
                <a:latin typeface="Book Antiqua" panose="02040602050305030304" pitchFamily="18" charset="0"/>
              </a:rPr>
              <a:t> </a:t>
            </a:r>
          </a:p>
          <a:p>
            <a:pPr>
              <a:buNone/>
            </a:pPr>
            <a:r>
              <a:rPr lang="pl-PL" sz="3400" dirty="0" smtClean="0">
                <a:latin typeface="Book Antiqua" panose="02040602050305030304" pitchFamily="18" charset="0"/>
              </a:rPr>
              <a:t>kosztem innych czynności, również </a:t>
            </a:r>
          </a:p>
          <a:p>
            <a:pPr>
              <a:buNone/>
            </a:pPr>
            <a:r>
              <a:rPr lang="pl-PL" sz="3400" dirty="0" smtClean="0">
                <a:latin typeface="Book Antiqua" panose="02040602050305030304" pitchFamily="18" charset="0"/>
              </a:rPr>
              <a:t>rodziny, snu i odpoczynku</a:t>
            </a:r>
          </a:p>
          <a:p>
            <a:pPr>
              <a:buNone/>
            </a:pPr>
            <a:endParaRPr lang="pl-PL" sz="3600" dirty="0" smtClean="0">
              <a:latin typeface="Book Antiqua" panose="02040602050305030304" pitchFamily="18" charset="0"/>
            </a:endParaRP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drzej\Desktop\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4896544" cy="3270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Andrzej\Desktop\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140968"/>
            <a:ext cx="5423835" cy="3473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332" y="0"/>
            <a:ext cx="7773338" cy="2214695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Skutki pracoholizmu</a:t>
            </a:r>
            <a:endParaRPr lang="pl-PL" sz="40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1412776"/>
            <a:ext cx="8229600" cy="5042032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Book Antiqua" panose="02040602050305030304" pitchFamily="18" charset="0"/>
              </a:rPr>
              <a:t>życie w nieustannym pośpiechu i stresie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brak czasu na relaks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niezdolność do odpoczynku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bezustanne rozmyślanie o obowiązkach zawodowych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przedkładanie spraw zawodowych nad inne np. nad rodzinę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praca po godzinach </a:t>
            </a:r>
          </a:p>
          <a:p>
            <a:r>
              <a:rPr lang="pl-PL" sz="2400" dirty="0" smtClean="0">
                <a:latin typeface="Book Antiqua" panose="02040602050305030304" pitchFamily="18" charset="0"/>
              </a:rPr>
              <a:t> poczucie winy w sytuacji braku pracy lub w dniu wolnym</a:t>
            </a:r>
          </a:p>
          <a:p>
            <a:pPr marL="0" indent="0">
              <a:buNone/>
            </a:pPr>
            <a:endParaRPr lang="pl-PL" sz="2400" dirty="0" smtClean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nalezione obrazy dla zapytania pracoholizm s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537"/>
            <a:ext cx="3096344" cy="25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nalezione obrazy dla zapytania pracoholizm s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5601"/>
            <a:ext cx="3505572" cy="19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hahadobre.pl/sites/default/files/styles/large/public/obrazki/pracoholik.png?itok=2E3eT4a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89040"/>
            <a:ext cx="45720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7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                                   </a:t>
            </a:r>
          </a:p>
          <a:p>
            <a:pPr>
              <a:buNone/>
            </a:pPr>
            <a:endParaRPr lang="pl-PL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537" y="1412776"/>
            <a:ext cx="4104456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6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Narkomania</a:t>
            </a:r>
            <a:endParaRPr lang="pl-PL" sz="66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330" y="1772817"/>
            <a:ext cx="7772870" cy="40183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pl-PL" sz="32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 </a:t>
            </a:r>
            <a:r>
              <a:rPr lang="pl-PL" sz="2800" u="sng" dirty="0" smtClean="0">
                <a:latin typeface="Book Antiqua" panose="02040602050305030304" pitchFamily="18" charset="0"/>
              </a:rPr>
              <a:t>uzależnienie od substancji chemicznych </a:t>
            </a:r>
          </a:p>
          <a:p>
            <a:pPr>
              <a:buNone/>
            </a:pPr>
            <a:r>
              <a:rPr lang="pl-PL" sz="2800" dirty="0">
                <a:latin typeface="Book Antiqua" panose="02040602050305030304" pitchFamily="18" charset="0"/>
              </a:rPr>
              <a:t> </a:t>
            </a:r>
            <a:r>
              <a:rPr lang="pl-PL" sz="2800" dirty="0" smtClean="0">
                <a:latin typeface="Book Antiqua" panose="02040602050305030304" pitchFamily="18" charset="0"/>
              </a:rPr>
              <a:t>   Narkomania charakteryzuje się: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przymusem zażywania środków odurzających</a:t>
            </a:r>
          </a:p>
          <a:p>
            <a:r>
              <a:rPr lang="pl-PL" sz="2800" dirty="0" smtClean="0">
                <a:latin typeface="Book Antiqua" panose="02040602050305030304" pitchFamily="18" charset="0"/>
              </a:rPr>
              <a:t>chęcią zdobycia narkotyku za wszelką cenę i wszystkimi sposobami</a:t>
            </a:r>
          </a:p>
          <a:p>
            <a:endParaRPr lang="pl-PL" sz="28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 </a:t>
            </a:r>
            <a:r>
              <a:rPr lang="pl-PL" sz="54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Rodzaje narkotyków</a:t>
            </a:r>
            <a:endParaRPr lang="pl-PL" sz="54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1285860"/>
            <a:ext cx="8229600" cy="5168948"/>
          </a:xfrm>
        </p:spPr>
        <p:txBody>
          <a:bodyPr>
            <a:normAutofit fontScale="92500" lnSpcReduction="20000"/>
          </a:bodyPr>
          <a:lstStyle/>
          <a:p>
            <a:r>
              <a:rPr lang="pl-PL" sz="3600" dirty="0" smtClean="0">
                <a:solidFill>
                  <a:schemeClr val="tx1">
                    <a:lumMod val="95000"/>
                  </a:schemeClr>
                </a:solidFill>
                <a:latin typeface="Book Antiqua" panose="02040602050305030304" pitchFamily="18" charset="0"/>
              </a:rPr>
              <a:t>amfetamina</a:t>
            </a:r>
          </a:p>
          <a:p>
            <a:r>
              <a:rPr lang="pl-PL" sz="3600" dirty="0" err="1" smtClean="0">
                <a:solidFill>
                  <a:schemeClr val="tx1">
                    <a:lumMod val="95000"/>
                  </a:schemeClr>
                </a:solidFill>
                <a:latin typeface="Book Antiqua" panose="02040602050305030304" pitchFamily="18" charset="0"/>
              </a:rPr>
              <a:t>ecstasy</a:t>
            </a:r>
            <a:r>
              <a:rPr lang="pl-PL" sz="3600" dirty="0" smtClean="0">
                <a:solidFill>
                  <a:schemeClr val="tx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pl-PL" sz="3600" dirty="0" smtClean="0">
                <a:solidFill>
                  <a:schemeClr val="tx1">
                    <a:lumMod val="95000"/>
                  </a:schemeClr>
                </a:solidFill>
                <a:latin typeface="Book Antiqua" panose="02040602050305030304" pitchFamily="18" charset="0"/>
              </a:rPr>
              <a:t>grzyby halucynogenne</a:t>
            </a:r>
          </a:p>
          <a:p>
            <a:r>
              <a:rPr lang="pl-PL" sz="3600" dirty="0" smtClean="0">
                <a:solidFill>
                  <a:schemeClr val="tx1">
                    <a:lumMod val="95000"/>
                  </a:schemeClr>
                </a:solidFill>
                <a:latin typeface="Book Antiqua" panose="02040602050305030304" pitchFamily="18" charset="0"/>
              </a:rPr>
              <a:t>kokaina</a:t>
            </a:r>
          </a:p>
          <a:p>
            <a:r>
              <a:rPr lang="pl-PL" sz="3600" dirty="0" smtClean="0">
                <a:solidFill>
                  <a:schemeClr val="tx1">
                    <a:lumMod val="95000"/>
                  </a:schemeClr>
                </a:solidFill>
                <a:latin typeface="Book Antiqua" panose="02040602050305030304" pitchFamily="18" charset="0"/>
              </a:rPr>
              <a:t>marihuana </a:t>
            </a:r>
          </a:p>
          <a:p>
            <a:r>
              <a:rPr lang="pl-PL" sz="3600" dirty="0" err="1" smtClean="0">
                <a:solidFill>
                  <a:schemeClr val="tx1">
                    <a:lumMod val="95000"/>
                  </a:schemeClr>
                </a:solidFill>
                <a:latin typeface="Book Antiqua" panose="02040602050305030304" pitchFamily="18" charset="0"/>
              </a:rPr>
              <a:t>opiaty</a:t>
            </a:r>
            <a:r>
              <a:rPr lang="pl-PL" sz="3600" dirty="0" smtClean="0">
                <a:solidFill>
                  <a:schemeClr val="tx1">
                    <a:lumMod val="95000"/>
                  </a:schemeClr>
                </a:solidFill>
                <a:latin typeface="Book Antiqua" panose="02040602050305030304" pitchFamily="18" charset="0"/>
              </a:rPr>
              <a:t> (m.in. heroina)</a:t>
            </a:r>
          </a:p>
          <a:p>
            <a:r>
              <a:rPr lang="pl-PL" sz="3600" dirty="0" smtClean="0">
                <a:solidFill>
                  <a:schemeClr val="tx1">
                    <a:lumMod val="95000"/>
                  </a:schemeClr>
                </a:solidFill>
                <a:latin typeface="Book Antiqua" panose="02040602050305030304" pitchFamily="18" charset="0"/>
              </a:rPr>
              <a:t>sterydy</a:t>
            </a:r>
          </a:p>
          <a:p>
            <a:r>
              <a:rPr lang="pl-PL" sz="3600" dirty="0" smtClean="0">
                <a:solidFill>
                  <a:schemeClr val="tx1">
                    <a:lumMod val="95000"/>
                  </a:schemeClr>
                </a:solidFill>
                <a:latin typeface="Book Antiqua" panose="02040602050305030304" pitchFamily="18" charset="0"/>
              </a:rPr>
              <a:t>dopalacze</a:t>
            </a:r>
          </a:p>
          <a:p>
            <a:pPr>
              <a:buNone/>
            </a:pPr>
            <a:endParaRPr lang="pl-PL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zej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6857">
            <a:off x="522521" y="319429"/>
            <a:ext cx="4440339" cy="2963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ndrzej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55413">
            <a:off x="4423116" y="2190108"/>
            <a:ext cx="4364843" cy="2912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ndrzej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645024"/>
            <a:ext cx="4021485" cy="303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01080" cy="1375556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Skutki zażywania narkotyków</a:t>
            </a:r>
            <a:endParaRPr lang="pl-PL" sz="44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8229600" cy="532859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sz="4600" dirty="0" smtClean="0">
                <a:latin typeface="Book Antiqua" panose="02040602050305030304" pitchFamily="18" charset="0"/>
              </a:rPr>
              <a:t>· utrata wagi ciała</a:t>
            </a:r>
            <a:br>
              <a:rPr lang="pl-PL" sz="4600" dirty="0" smtClean="0">
                <a:latin typeface="Book Antiqua" panose="02040602050305030304" pitchFamily="18" charset="0"/>
              </a:rPr>
            </a:br>
            <a:r>
              <a:rPr lang="pl-PL" sz="4600" dirty="0" smtClean="0">
                <a:latin typeface="Book Antiqua" panose="02040602050305030304" pitchFamily="18" charset="0"/>
              </a:rPr>
              <a:t/>
            </a:r>
            <a:br>
              <a:rPr lang="pl-PL" sz="4600" dirty="0" smtClean="0">
                <a:latin typeface="Book Antiqua" panose="02040602050305030304" pitchFamily="18" charset="0"/>
              </a:rPr>
            </a:br>
            <a:r>
              <a:rPr lang="pl-PL" sz="4600" dirty="0" smtClean="0">
                <a:latin typeface="Book Antiqua" panose="02040602050305030304" pitchFamily="18" charset="0"/>
              </a:rPr>
              <a:t>· zaburzenia snu (odsypianie w czasie dnia)</a:t>
            </a:r>
            <a:br>
              <a:rPr lang="pl-PL" sz="4600" dirty="0" smtClean="0">
                <a:latin typeface="Book Antiqua" panose="02040602050305030304" pitchFamily="18" charset="0"/>
              </a:rPr>
            </a:br>
            <a:r>
              <a:rPr lang="pl-PL" sz="4600" dirty="0" smtClean="0">
                <a:latin typeface="Book Antiqua" panose="02040602050305030304" pitchFamily="18" charset="0"/>
              </a:rPr>
              <a:t/>
            </a:r>
            <a:br>
              <a:rPr lang="pl-PL" sz="4600" dirty="0" smtClean="0">
                <a:latin typeface="Book Antiqua" panose="02040602050305030304" pitchFamily="18" charset="0"/>
              </a:rPr>
            </a:br>
            <a:r>
              <a:rPr lang="pl-PL" sz="4600" dirty="0" smtClean="0">
                <a:latin typeface="Book Antiqua" panose="02040602050305030304" pitchFamily="18" charset="0"/>
              </a:rPr>
              <a:t>· przewlekłe zapalenie krtani i oskrzeli</a:t>
            </a:r>
            <a:br>
              <a:rPr lang="pl-PL" sz="4600" dirty="0" smtClean="0">
                <a:latin typeface="Book Antiqua" panose="02040602050305030304" pitchFamily="18" charset="0"/>
              </a:rPr>
            </a:br>
            <a:r>
              <a:rPr lang="pl-PL" sz="4600" dirty="0" smtClean="0">
                <a:latin typeface="Book Antiqua" panose="02040602050305030304" pitchFamily="18" charset="0"/>
              </a:rPr>
              <a:t/>
            </a:r>
            <a:br>
              <a:rPr lang="pl-PL" sz="4600" dirty="0" smtClean="0">
                <a:latin typeface="Book Antiqua" panose="02040602050305030304" pitchFamily="18" charset="0"/>
              </a:rPr>
            </a:br>
            <a:r>
              <a:rPr lang="pl-PL" sz="4600" dirty="0" smtClean="0">
                <a:latin typeface="Book Antiqua" panose="02040602050305030304" pitchFamily="18" charset="0"/>
              </a:rPr>
              <a:t>· zaburzenia pamięci</a:t>
            </a:r>
            <a:br>
              <a:rPr lang="pl-PL" sz="4600" dirty="0" smtClean="0">
                <a:latin typeface="Book Antiqua" panose="02040602050305030304" pitchFamily="18" charset="0"/>
              </a:rPr>
            </a:br>
            <a:r>
              <a:rPr lang="pl-PL" sz="4600" dirty="0" smtClean="0">
                <a:latin typeface="Book Antiqua" panose="02040602050305030304" pitchFamily="18" charset="0"/>
              </a:rPr>
              <a:t/>
            </a:r>
            <a:br>
              <a:rPr lang="pl-PL" sz="4600" dirty="0" smtClean="0">
                <a:latin typeface="Book Antiqua" panose="02040602050305030304" pitchFamily="18" charset="0"/>
              </a:rPr>
            </a:br>
            <a:r>
              <a:rPr lang="pl-PL" sz="4600" dirty="0" smtClean="0">
                <a:latin typeface="Book Antiqua" panose="02040602050305030304" pitchFamily="18" charset="0"/>
              </a:rPr>
              <a:t>· niepokój i przygnębienie</a:t>
            </a:r>
            <a:br>
              <a:rPr lang="pl-PL" sz="4600" dirty="0" smtClean="0">
                <a:latin typeface="Book Antiqua" panose="02040602050305030304" pitchFamily="18" charset="0"/>
              </a:rPr>
            </a:br>
            <a:r>
              <a:rPr lang="pl-PL" sz="4600" dirty="0" smtClean="0">
                <a:latin typeface="Book Antiqua" panose="02040602050305030304" pitchFamily="18" charset="0"/>
              </a:rPr>
              <a:t/>
            </a:r>
            <a:br>
              <a:rPr lang="pl-PL" sz="4600" dirty="0" smtClean="0">
                <a:latin typeface="Book Antiqua" panose="02040602050305030304" pitchFamily="18" charset="0"/>
              </a:rPr>
            </a:br>
            <a:r>
              <a:rPr lang="pl-PL" sz="4600" dirty="0" smtClean="0">
                <a:latin typeface="Book Antiqua" panose="02040602050305030304" pitchFamily="18" charset="0"/>
              </a:rPr>
              <a:t>· oczopląs</a:t>
            </a:r>
            <a:br>
              <a:rPr lang="pl-PL" sz="4600" dirty="0" smtClean="0">
                <a:latin typeface="Book Antiqua" panose="02040602050305030304" pitchFamily="18" charset="0"/>
              </a:rPr>
            </a:br>
            <a:r>
              <a:rPr lang="pl-PL" sz="4600" dirty="0" smtClean="0">
                <a:latin typeface="Book Antiqua" panose="02040602050305030304" pitchFamily="18" charset="0"/>
              </a:rPr>
              <a:t/>
            </a:r>
            <a:br>
              <a:rPr lang="pl-PL" sz="4600" dirty="0" smtClean="0">
                <a:latin typeface="Book Antiqua" panose="02040602050305030304" pitchFamily="18" charset="0"/>
              </a:rPr>
            </a:br>
            <a:r>
              <a:rPr lang="pl-PL" sz="4600" dirty="0" smtClean="0">
                <a:latin typeface="Book Antiqua" panose="02040602050305030304" pitchFamily="18" charset="0"/>
              </a:rPr>
              <a:t>· osłabienie i wiotkość mięśni</a:t>
            </a:r>
            <a:br>
              <a:rPr lang="pl-PL" sz="4600" dirty="0" smtClean="0">
                <a:latin typeface="Book Antiqua" panose="02040602050305030304" pitchFamily="18" charset="0"/>
              </a:rPr>
            </a:br>
            <a:r>
              <a:rPr lang="pl-PL" sz="4600" dirty="0" smtClean="0">
                <a:latin typeface="Book Antiqua" panose="02040602050305030304" pitchFamily="18" charset="0"/>
              </a:rPr>
              <a:t/>
            </a:r>
            <a:br>
              <a:rPr lang="pl-PL" sz="4600" dirty="0" smtClean="0">
                <a:latin typeface="Book Antiqua" panose="02040602050305030304" pitchFamily="18" charset="0"/>
              </a:rPr>
            </a:br>
            <a:r>
              <a:rPr lang="pl-PL" sz="4600" dirty="0" smtClean="0">
                <a:latin typeface="Book Antiqua" panose="02040602050305030304" pitchFamily="18" charset="0"/>
              </a:rPr>
              <a:t>· zmiany nastrojów, depresje, paranoje, stany lękowe</a:t>
            </a:r>
            <a:br>
              <a:rPr lang="pl-PL" sz="4600" dirty="0" smtClean="0">
                <a:latin typeface="Book Antiqua" panose="02040602050305030304" pitchFamily="18" charset="0"/>
              </a:rPr>
            </a:br>
            <a:endParaRPr lang="pl-PL" sz="46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iceo.nq.pl/zso14/files/2014/04/stop_narkotykom_3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600400" cy="343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1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2844" y="608963"/>
            <a:ext cx="7773338" cy="1596177"/>
          </a:xfrm>
        </p:spPr>
        <p:txBody>
          <a:bodyPr>
            <a:noAutofit/>
          </a:bodyPr>
          <a:lstStyle/>
          <a:p>
            <a:pPr algn="ctr"/>
            <a:r>
              <a:rPr lang="pl-PL" sz="72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Alkoholizm</a:t>
            </a:r>
            <a:endParaRPr lang="pl-PL" sz="72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    </a:t>
            </a:r>
            <a:r>
              <a:rPr lang="pl-PL" dirty="0" smtClean="0"/>
              <a:t>zaburzenie polegające na utracie kontroli nad ilością spożywanego alkoholu  </a:t>
            </a:r>
            <a:endParaRPr lang="pl-PL" dirty="0"/>
          </a:p>
        </p:txBody>
      </p:sp>
      <p:pic>
        <p:nvPicPr>
          <p:cNvPr id="2050" name="Picture 2" descr="C:\Users\Andrzej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8386">
            <a:off x="342200" y="3688240"/>
            <a:ext cx="4054624" cy="2703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ndrzej\Desktop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3872224" cy="256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89804"/>
          </a:xfrm>
        </p:spPr>
        <p:txBody>
          <a:bodyPr>
            <a:noAutofit/>
          </a:bodyPr>
          <a:lstStyle/>
          <a:p>
            <a:r>
              <a:rPr lang="pl-PL" sz="6600" dirty="0" smtClean="0">
                <a:solidFill>
                  <a:srgbClr val="FF0000"/>
                </a:solidFill>
              </a:rPr>
              <a:t/>
            </a:r>
            <a:br>
              <a:rPr lang="pl-PL" sz="6600" dirty="0" smtClean="0">
                <a:solidFill>
                  <a:srgbClr val="FF0000"/>
                </a:solidFill>
              </a:rPr>
            </a:br>
            <a:endParaRPr lang="pl-PL" sz="66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      </a:t>
            </a:r>
            <a:r>
              <a:rPr lang="pl-PL" sz="66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Skutki alkoholizmu </a:t>
            </a:r>
          </a:p>
          <a:p>
            <a:r>
              <a:rPr lang="pl-PL" sz="3600" dirty="0" smtClean="0">
                <a:latin typeface="Book Antiqua" panose="02040602050305030304" pitchFamily="18" charset="0"/>
              </a:rPr>
              <a:t>osłabienie zdolności umysłowych</a:t>
            </a:r>
          </a:p>
          <a:p>
            <a:r>
              <a:rPr lang="pl-PL" sz="3600" dirty="0" smtClean="0">
                <a:latin typeface="Book Antiqua" panose="02040602050305030304" pitchFamily="18" charset="0"/>
              </a:rPr>
              <a:t>uszkodzenie narządów wewnętrznych głównie układu nerwowego , krwionośnego i wątroby</a:t>
            </a:r>
          </a:p>
          <a:p>
            <a:r>
              <a:rPr lang="pl-PL" sz="3600" dirty="0" smtClean="0">
                <a:latin typeface="Book Antiqua" panose="02040602050305030304" pitchFamily="18" charset="0"/>
              </a:rPr>
              <a:t>brak kontroli nad zachowaniem</a:t>
            </a:r>
          </a:p>
          <a:p>
            <a:r>
              <a:rPr lang="pl-PL" sz="3600" dirty="0" smtClean="0">
                <a:latin typeface="Book Antiqua" panose="02040602050305030304" pitchFamily="18" charset="0"/>
              </a:rPr>
              <a:t>agresywność</a:t>
            </a:r>
          </a:p>
          <a:p>
            <a:r>
              <a:rPr lang="pl-PL" sz="3600" dirty="0" smtClean="0">
                <a:latin typeface="Book Antiqua" panose="02040602050305030304" pitchFamily="18" charset="0"/>
              </a:rPr>
              <a:t>przemoc fizyczna i psychiczna wobec rodziny</a:t>
            </a:r>
          </a:p>
          <a:p>
            <a:r>
              <a:rPr lang="pl-PL" sz="3600" dirty="0">
                <a:latin typeface="Book Antiqua" panose="02040602050305030304" pitchFamily="18" charset="0"/>
              </a:rPr>
              <a:t>n</a:t>
            </a:r>
            <a:r>
              <a:rPr lang="pl-PL" sz="3600" dirty="0" smtClean="0">
                <a:latin typeface="Book Antiqua" panose="02040602050305030304" pitchFamily="18" charset="0"/>
              </a:rPr>
              <a:t>ie dbanie o najważniejsze potrzeby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288</TotalTime>
  <Words>354</Words>
  <Application>Microsoft Office PowerPoint</Application>
  <PresentationFormat>Pokaz na ekranie (4:3)</PresentationFormat>
  <Paragraphs>90</Paragraphs>
  <Slides>29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4" baseType="lpstr">
      <vt:lpstr>Arial</vt:lpstr>
      <vt:lpstr>Book Antiqua</vt:lpstr>
      <vt:lpstr>Calibri</vt:lpstr>
      <vt:lpstr>Tw Cen MT</vt:lpstr>
      <vt:lpstr>Kropla</vt:lpstr>
      <vt:lpstr>Prezentacja programu PowerPoint</vt:lpstr>
      <vt:lpstr>Uzależnienie</vt:lpstr>
      <vt:lpstr>Narkomania</vt:lpstr>
      <vt:lpstr> Rodzaje narkotyków</vt:lpstr>
      <vt:lpstr>Prezentacja programu PowerPoint</vt:lpstr>
      <vt:lpstr>Skutki zażywania narkotyków</vt:lpstr>
      <vt:lpstr>Prezentacja programu PowerPoint</vt:lpstr>
      <vt:lpstr>Alkoholizm</vt:lpstr>
      <vt:lpstr> </vt:lpstr>
      <vt:lpstr>Alkohol potrafi rozwiązać wiele rzeczy:</vt:lpstr>
      <vt:lpstr>Prezentacja programu PowerPoint</vt:lpstr>
      <vt:lpstr>  Hazard</vt:lpstr>
      <vt:lpstr>Prezentacja programu PowerPoint</vt:lpstr>
      <vt:lpstr>Skutki  hazardu </vt:lpstr>
      <vt:lpstr>Prezentacja programu PowerPoint</vt:lpstr>
      <vt:lpstr>Uzależnienie  od Internetu</vt:lpstr>
      <vt:lpstr>Prezentacja programu PowerPoint</vt:lpstr>
      <vt:lpstr>Prezentacja programu PowerPoint</vt:lpstr>
      <vt:lpstr>Prezentacja programu PowerPoint</vt:lpstr>
      <vt:lpstr>Prezentacja programu PowerPoint</vt:lpstr>
      <vt:lpstr>   Zakupoholizm</vt:lpstr>
      <vt:lpstr>Prezentacja programu PowerPoint</vt:lpstr>
      <vt:lpstr>Skutki zakupoholizmu </vt:lpstr>
      <vt:lpstr>Prezentacja programu PowerPoint</vt:lpstr>
      <vt:lpstr>Pracoholizm </vt:lpstr>
      <vt:lpstr>Prezentacja programu PowerPoint</vt:lpstr>
      <vt:lpstr>Skutki pracoholizmu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Sebastian</dc:creator>
  <cp:lastModifiedBy>Admin</cp:lastModifiedBy>
  <cp:revision>38</cp:revision>
  <dcterms:created xsi:type="dcterms:W3CDTF">2016-02-13T16:28:03Z</dcterms:created>
  <dcterms:modified xsi:type="dcterms:W3CDTF">2016-05-18T09:38:36Z</dcterms:modified>
</cp:coreProperties>
</file>