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94" r:id="rId2"/>
    <p:sldId id="295" r:id="rId3"/>
    <p:sldId id="281" r:id="rId4"/>
    <p:sldId id="256" r:id="rId5"/>
    <p:sldId id="291" r:id="rId6"/>
    <p:sldId id="278" r:id="rId7"/>
    <p:sldId id="279" r:id="rId8"/>
    <p:sldId id="271" r:id="rId9"/>
    <p:sldId id="257" r:id="rId10"/>
    <p:sldId id="259" r:id="rId11"/>
    <p:sldId id="260" r:id="rId12"/>
    <p:sldId id="261" r:id="rId13"/>
    <p:sldId id="263" r:id="rId14"/>
    <p:sldId id="280" r:id="rId15"/>
    <p:sldId id="266" r:id="rId16"/>
    <p:sldId id="267" r:id="rId17"/>
    <p:sldId id="268" r:id="rId18"/>
    <p:sldId id="269" r:id="rId19"/>
    <p:sldId id="270" r:id="rId20"/>
    <p:sldId id="282" r:id="rId21"/>
    <p:sldId id="283" r:id="rId22"/>
    <p:sldId id="284" r:id="rId23"/>
    <p:sldId id="285" r:id="rId24"/>
    <p:sldId id="288" r:id="rId25"/>
    <p:sldId id="289" r:id="rId26"/>
    <p:sldId id="287" r:id="rId27"/>
    <p:sldId id="290" r:id="rId28"/>
    <p:sldId id="292" r:id="rId29"/>
    <p:sldId id="296" r:id="rId30"/>
    <p:sldId id="293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A413-61DF-4A9F-B67A-6AB16325599A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355E-D1FA-4E99-B860-8E3BE00DB4FD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A413-61DF-4A9F-B67A-6AB16325599A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355E-D1FA-4E99-B860-8E3BE00DB4F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A413-61DF-4A9F-B67A-6AB16325599A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355E-D1FA-4E99-B860-8E3BE00DB4F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A413-61DF-4A9F-B67A-6AB16325599A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355E-D1FA-4E99-B860-8E3BE00DB4F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A413-61DF-4A9F-B67A-6AB16325599A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355E-D1FA-4E99-B860-8E3BE00DB4F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A413-61DF-4A9F-B67A-6AB16325599A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355E-D1FA-4E99-B860-8E3BE00DB4F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A413-61DF-4A9F-B67A-6AB16325599A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355E-D1FA-4E99-B860-8E3BE00DB4FD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A413-61DF-4A9F-B67A-6AB16325599A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355E-D1FA-4E99-B860-8E3BE00DB4F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A413-61DF-4A9F-B67A-6AB16325599A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355E-D1FA-4E99-B860-8E3BE00DB4F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A413-61DF-4A9F-B67A-6AB16325599A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355E-D1FA-4E99-B860-8E3BE00DB4F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A413-61DF-4A9F-B67A-6AB16325599A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355E-D1FA-4E99-B860-8E3BE00DB4FD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45EA413-61DF-4A9F-B67A-6AB16325599A}" type="datetimeFigureOut">
              <a:rPr lang="pl-PL" smtClean="0"/>
              <a:t>2016-06-01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BE355E-D1FA-4E99-B860-8E3BE00DB4F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-459432"/>
            <a:ext cx="7416824" cy="3456384"/>
          </a:xfrm>
        </p:spPr>
        <p:txBody>
          <a:bodyPr/>
          <a:lstStyle/>
          <a:p>
            <a:pPr marL="0" indent="0" algn="ctr">
              <a:buNone/>
            </a:pPr>
            <a:r>
              <a:rPr lang="pl-PL" sz="3200" b="0" i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Projekt gimnazjalny</a:t>
            </a:r>
            <a:r>
              <a:rPr lang="pl-PL" sz="5400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/>
            </a:r>
            <a:br>
              <a:rPr lang="pl-PL" sz="5400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pl-PL" sz="5400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>Zdrowie współczesnego świata</a:t>
            </a:r>
            <a:endParaRPr lang="pl-PL" sz="5400" dirty="0">
              <a:solidFill>
                <a:schemeClr val="accent5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1334" y="3645024"/>
            <a:ext cx="6949324" cy="3024336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pl-PL" dirty="0" smtClean="0"/>
              <a:t>Uzależnienia - </a:t>
            </a:r>
            <a:r>
              <a:rPr lang="pl-PL" i="1" dirty="0" smtClean="0"/>
              <a:t>Weronika Świątek</a:t>
            </a:r>
          </a:p>
          <a:p>
            <a:pPr marL="457200" indent="-457200" algn="l">
              <a:buAutoNum type="arabicPeriod"/>
            </a:pPr>
            <a:r>
              <a:rPr lang="pl-PL" dirty="0" smtClean="0"/>
              <a:t>Współczesny świat i jego zagrożenia - </a:t>
            </a:r>
            <a:r>
              <a:rPr lang="pl-PL" i="1" dirty="0" smtClean="0"/>
              <a:t>Dominika </a:t>
            </a:r>
            <a:r>
              <a:rPr lang="pl-PL" i="1" dirty="0" err="1" smtClean="0"/>
              <a:t>Łajdanowicz</a:t>
            </a:r>
            <a:endParaRPr lang="pl-PL" i="1" dirty="0" smtClean="0"/>
          </a:p>
          <a:p>
            <a:pPr marL="457200" indent="-457200" algn="l">
              <a:buAutoNum type="arabicPeriod"/>
            </a:pPr>
            <a:r>
              <a:rPr lang="pl-PL" dirty="0" smtClean="0"/>
              <a:t>Komu zawdzięczać zdrowie? - </a:t>
            </a:r>
            <a:r>
              <a:rPr lang="pl-PL" i="1" dirty="0" smtClean="0"/>
              <a:t>Martyna Gac</a:t>
            </a:r>
          </a:p>
          <a:p>
            <a:pPr marL="457200" indent="-457200" algn="l">
              <a:buAutoNum type="arabicPeriod"/>
            </a:pPr>
            <a:r>
              <a:rPr lang="pl-PL" dirty="0" smtClean="0"/>
              <a:t>Wyniki ankiety</a:t>
            </a:r>
          </a:p>
          <a:p>
            <a:pPr marL="457200" indent="-457200" algn="l">
              <a:buAutoNum type="arabicPeriod"/>
            </a:pPr>
            <a:r>
              <a:rPr lang="pl-PL" dirty="0" smtClean="0"/>
              <a:t>Zakończenie</a:t>
            </a:r>
          </a:p>
          <a:p>
            <a:pPr algn="l"/>
            <a:r>
              <a:rPr lang="pl-PL" dirty="0"/>
              <a:t> 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860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ndy\Desktop\m_jmn140076f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" y="260648"/>
            <a:ext cx="5314701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andy\Desktop\Fotolia_54679576_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3573015"/>
            <a:ext cx="4821656" cy="3122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64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55057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39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>Zespół Downa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/>
              <a:t>odmienność </a:t>
            </a:r>
            <a:r>
              <a:rPr lang="pl-PL" sz="2400" dirty="0"/>
              <a:t>biologiczna człowieka, którego natura wyposażyła w dodatkową informację genetyczną chromosomu </a:t>
            </a:r>
            <a:r>
              <a:rPr lang="pl-PL" sz="2400" dirty="0" smtClean="0"/>
              <a:t>21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 smtClean="0"/>
              <a:t>osoby </a:t>
            </a:r>
            <a:r>
              <a:rPr lang="pl-PL" sz="2400" dirty="0"/>
              <a:t>z tą wadą mają </a:t>
            </a:r>
            <a:r>
              <a:rPr lang="pl-PL" sz="2400" dirty="0" err="1"/>
              <a:t>mongoidalne</a:t>
            </a:r>
            <a:r>
              <a:rPr lang="pl-PL" sz="2400" dirty="0"/>
              <a:t> rysy twarzy, niski wzrost, szczególny układ bruzd na dłoniach, niezborność ruchów i niedorozwój umysłowy, a przy tym pogodne </a:t>
            </a:r>
            <a:r>
              <a:rPr lang="pl-PL" sz="2400" dirty="0" smtClean="0"/>
              <a:t>usposobienie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starsze kobiety w większym stopniu są narażone na ryzyko urodzenia dziecka z tą wadą niż kobiety młodsze.</a:t>
            </a: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58495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55576" y="404664"/>
            <a:ext cx="7776864" cy="6120680"/>
          </a:xfrm>
        </p:spPr>
        <p:txBody>
          <a:bodyPr/>
          <a:lstStyle/>
          <a:p>
            <a:pPr marL="45720" indent="0">
              <a:buNone/>
            </a:pPr>
            <a:r>
              <a:rPr lang="pl-PL" sz="2800" dirty="0" smtClean="0"/>
              <a:t>Czy </a:t>
            </a:r>
            <a:r>
              <a:rPr lang="pl-PL" sz="2800" dirty="0"/>
              <a:t>osoby z zespołem Downa mogą mieć potomstwo ?</a:t>
            </a:r>
          </a:p>
          <a:p>
            <a:pPr marL="45720" indent="0">
              <a:buNone/>
            </a:pPr>
            <a:r>
              <a:rPr lang="pl-PL" sz="2800" dirty="0"/>
              <a:t>K</a:t>
            </a:r>
            <a:r>
              <a:rPr lang="pl-PL" sz="2800" dirty="0" smtClean="0"/>
              <a:t>obiety </a:t>
            </a:r>
            <a:r>
              <a:rPr lang="pl-PL" sz="2800" dirty="0"/>
              <a:t>z zespołem Downa najczęściej rodzą zdrowe </a:t>
            </a:r>
            <a:r>
              <a:rPr lang="pl-PL" sz="2800" dirty="0" smtClean="0"/>
              <a:t>dzieci, natomiast mężczyźni są bezpłodni.</a:t>
            </a:r>
            <a:endParaRPr lang="pl-PL" sz="2800" dirty="0"/>
          </a:p>
          <a:p>
            <a:endParaRPr lang="pl-PL" sz="2800" dirty="0"/>
          </a:p>
        </p:txBody>
      </p:sp>
      <p:pic>
        <p:nvPicPr>
          <p:cNvPr id="2050" name="Picture 2" descr="Znalezione obrazy dla zapytania zespół dow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99" y="3140968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5013176"/>
            <a:ext cx="2619375" cy="17430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2420888"/>
            <a:ext cx="3240360" cy="236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>
          <a:xfrm>
            <a:off x="971600" y="731520"/>
            <a:ext cx="7389440" cy="57218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39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>Karłowatość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000" dirty="0"/>
              <a:t>c</a:t>
            </a:r>
            <a:r>
              <a:rPr lang="pl-PL" sz="3000" dirty="0" smtClean="0"/>
              <a:t>horoba spowodowana </a:t>
            </a:r>
            <a:r>
              <a:rPr lang="pl-PL" sz="3000" dirty="0"/>
              <a:t>zaburzeniami wydzielania hormonu wzrostu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000" dirty="0"/>
              <a:t>d</a:t>
            </a:r>
            <a:r>
              <a:rPr lang="pl-PL" sz="3000" dirty="0" smtClean="0"/>
              <a:t>ziecko </a:t>
            </a:r>
            <a:r>
              <a:rPr lang="pl-PL" sz="3000" dirty="0"/>
              <a:t>z tą przypadłością rośnie najwyżej 3 cm rocznie, co w konsekwencji sprawia, iż różnica między nim, a rówieśnikiem rosnącym prawidłowo może wynieść od 15 do 30 </a:t>
            </a:r>
            <a:r>
              <a:rPr lang="pl-PL" sz="3000" dirty="0" smtClean="0"/>
              <a:t>cm</a:t>
            </a:r>
          </a:p>
          <a:p>
            <a:endParaRPr lang="pl-PL" sz="2400" dirty="0"/>
          </a:p>
          <a:p>
            <a:endParaRPr lang="pl-PL" sz="2400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78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27584" y="188640"/>
            <a:ext cx="7165348" cy="2448271"/>
          </a:xfrm>
        </p:spPr>
        <p:txBody>
          <a:bodyPr>
            <a:normAutofit/>
          </a:bodyPr>
          <a:lstStyle/>
          <a:p>
            <a:pPr algn="l"/>
            <a:r>
              <a:rPr lang="pl-PL" dirty="0"/>
              <a:t>W</a:t>
            </a:r>
            <a:r>
              <a:rPr lang="pl-PL" dirty="0" smtClean="0"/>
              <a:t> </a:t>
            </a:r>
            <a:r>
              <a:rPr lang="pl-PL" dirty="0"/>
              <a:t>wieku 11 lat zdiagnozowano u Leo </a:t>
            </a:r>
            <a:r>
              <a:rPr lang="pl-PL" dirty="0" err="1" smtClean="0"/>
              <a:t>Messiego</a:t>
            </a:r>
            <a:r>
              <a:rPr lang="pl-PL" dirty="0" smtClean="0"/>
              <a:t> karłowatość przysadkową. </a:t>
            </a:r>
          </a:p>
          <a:p>
            <a:pPr algn="l"/>
            <a:r>
              <a:rPr lang="pl-PL" dirty="0" smtClean="0"/>
              <a:t>Ojciec </a:t>
            </a:r>
            <a:r>
              <a:rPr lang="pl-PL" dirty="0"/>
              <a:t>piłkarza skontaktował się ze skautami FCB, którzy </a:t>
            </a:r>
            <a:endParaRPr lang="pl-PL" dirty="0" smtClean="0"/>
          </a:p>
          <a:p>
            <a:pPr algn="l"/>
            <a:r>
              <a:rPr lang="pl-PL" dirty="0" smtClean="0"/>
              <a:t>zgodzili </a:t>
            </a:r>
            <a:r>
              <a:rPr lang="pl-PL" dirty="0"/>
              <a:t>się opłacać koszty kuracji </a:t>
            </a:r>
            <a:r>
              <a:rPr lang="pl-PL" dirty="0" smtClean="0"/>
              <a:t>i </a:t>
            </a:r>
            <a:r>
              <a:rPr lang="pl-PL" dirty="0"/>
              <a:t>sprowadzili młodego </a:t>
            </a:r>
            <a:endParaRPr lang="pl-PL" dirty="0" smtClean="0"/>
          </a:p>
          <a:p>
            <a:pPr algn="l"/>
            <a:r>
              <a:rPr lang="pl-PL" dirty="0" smtClean="0"/>
              <a:t>piłkarza </a:t>
            </a:r>
            <a:r>
              <a:rPr lang="pl-PL" dirty="0"/>
              <a:t>do Hiszpanii w 2000 roku.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717032"/>
            <a:ext cx="3513134" cy="263907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852936"/>
            <a:ext cx="4032448" cy="259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9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55576" y="692696"/>
            <a:ext cx="7056784" cy="528976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36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Gigantyzm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000" dirty="0"/>
              <a:t>to nietypowo duży </a:t>
            </a:r>
            <a:r>
              <a:rPr lang="pl-PL" sz="3000" dirty="0" smtClean="0"/>
              <a:t>wzrost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000" dirty="0"/>
              <a:t>c</a:t>
            </a:r>
            <a:r>
              <a:rPr lang="pl-PL" sz="3000" dirty="0" smtClean="0"/>
              <a:t>horoba </a:t>
            </a:r>
            <a:r>
              <a:rPr lang="pl-PL" sz="3000" dirty="0"/>
              <a:t>ma dwie odmiany – jedna z nich występuje u dzieci, druga – u </a:t>
            </a:r>
            <a:r>
              <a:rPr lang="pl-PL" sz="3000" dirty="0" smtClean="0"/>
              <a:t>dorosłych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000" dirty="0"/>
              <a:t>g</a:t>
            </a:r>
            <a:r>
              <a:rPr lang="pl-PL" sz="3000" dirty="0" smtClean="0"/>
              <a:t>igantyzm spowodowany </a:t>
            </a:r>
            <a:r>
              <a:rPr lang="pl-PL" sz="3000" dirty="0"/>
              <a:t>jest przez nadczynność przedniego płata przysadki i wzmożone wydzielanie hormonu wzrostu, co doprowadza do tak zwanego wzrostu olbrzymiego.</a:t>
            </a:r>
          </a:p>
        </p:txBody>
      </p:sp>
    </p:spTree>
    <p:extLst>
      <p:ext uri="{BB962C8B-B14F-4D97-AF65-F5344CB8AC3E}">
        <p14:creationId xmlns:p14="http://schemas.microsoft.com/office/powerpoint/2010/main" val="3530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50456"/>
            <a:ext cx="3573933" cy="511256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50456"/>
            <a:ext cx="295232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6984776" cy="47857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3600" b="1" dirty="0" err="1" smtClean="0">
                <a:solidFill>
                  <a:schemeClr val="accent5"/>
                </a:solidFill>
                <a:latin typeface="Book Antiqua" panose="02040602050305030304" pitchFamily="18" charset="0"/>
              </a:rPr>
              <a:t>Progeria</a:t>
            </a:r>
            <a:r>
              <a:rPr lang="pl-PL" sz="3600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>
                <a:latin typeface="Book Antiqua" panose="02040602050305030304" pitchFamily="18" charset="0"/>
              </a:rPr>
              <a:t>genetycznie uwarunkowany zespół charakteryzujący się przyspieszonym procesem </a:t>
            </a:r>
            <a:r>
              <a:rPr lang="pl-PL" sz="3200" dirty="0" smtClean="0">
                <a:latin typeface="Book Antiqua" panose="02040602050305030304" pitchFamily="18" charset="0"/>
              </a:rPr>
              <a:t>starzenia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>
                <a:latin typeface="Book Antiqua" panose="02040602050305030304" pitchFamily="18" charset="0"/>
              </a:rPr>
              <a:t>ś</a:t>
            </a:r>
            <a:r>
              <a:rPr lang="pl-PL" sz="3200" dirty="0" smtClean="0">
                <a:latin typeface="Book Antiqua" panose="02040602050305030304" pitchFamily="18" charset="0"/>
              </a:rPr>
              <a:t>rednia </a:t>
            </a:r>
            <a:r>
              <a:rPr lang="pl-PL" sz="3200" dirty="0">
                <a:latin typeface="Book Antiqua" panose="02040602050305030304" pitchFamily="18" charset="0"/>
              </a:rPr>
              <a:t>długość życia osób z </a:t>
            </a:r>
            <a:r>
              <a:rPr lang="pl-PL" sz="3200" dirty="0" err="1">
                <a:latin typeface="Book Antiqua" panose="02040602050305030304" pitchFamily="18" charset="0"/>
              </a:rPr>
              <a:t>progerią</a:t>
            </a:r>
            <a:r>
              <a:rPr lang="pl-PL" sz="3200" dirty="0">
                <a:latin typeface="Book Antiqua" panose="02040602050305030304" pitchFamily="18" charset="0"/>
              </a:rPr>
              <a:t> wynosi 13 </a:t>
            </a:r>
            <a:r>
              <a:rPr lang="pl-PL" sz="3200" dirty="0" smtClean="0">
                <a:latin typeface="Book Antiqua" panose="02040602050305030304" pitchFamily="18" charset="0"/>
              </a:rPr>
              <a:t>lat</a:t>
            </a:r>
            <a:endParaRPr lang="pl-PL" sz="3200" dirty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>
                <a:latin typeface="Book Antiqua" panose="02040602050305030304" pitchFamily="18" charset="0"/>
              </a:rPr>
              <a:t>o</a:t>
            </a:r>
            <a:r>
              <a:rPr lang="pl-PL" sz="3200" dirty="0" smtClean="0">
                <a:latin typeface="Book Antiqua" panose="02040602050305030304" pitchFamily="18" charset="0"/>
              </a:rPr>
              <a:t>soby te starzeją się 10 razy szybciej</a:t>
            </a:r>
          </a:p>
          <a:p>
            <a:pPr marL="45720" indent="0">
              <a:buNone/>
            </a:pPr>
            <a:endParaRPr lang="pl-PL" sz="3200" dirty="0" smtClean="0">
              <a:latin typeface="Book Antiqua" panose="02040602050305030304" pitchFamily="18" charset="0"/>
            </a:endParaRPr>
          </a:p>
          <a:p>
            <a:pPr marL="45720" indent="0">
              <a:buNone/>
            </a:pPr>
            <a:endParaRPr lang="pl-PL" sz="5100" dirty="0"/>
          </a:p>
        </p:txBody>
      </p:sp>
    </p:spTree>
    <p:extLst>
      <p:ext uri="{BB962C8B-B14F-4D97-AF65-F5344CB8AC3E}">
        <p14:creationId xmlns:p14="http://schemas.microsoft.com/office/powerpoint/2010/main" val="422287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rojekt II gim\lifeaccordingtos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068960"/>
            <a:ext cx="4464496" cy="2376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866" y="548680"/>
            <a:ext cx="2975222" cy="208823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3284984"/>
            <a:ext cx="2664296" cy="237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5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15616" y="332656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pl-PL" sz="3200" b="1" dirty="0"/>
              <a:t>Leon </a:t>
            </a:r>
            <a:r>
              <a:rPr lang="pl-PL" sz="3200" b="1" dirty="0" smtClean="0"/>
              <a:t>Botha-żył 26 lat </a:t>
            </a:r>
            <a:r>
              <a:rPr lang="pl-PL" sz="2800" dirty="0" smtClean="0"/>
              <a:t>południowoafrykański </a:t>
            </a:r>
            <a:r>
              <a:rPr lang="pl-PL" sz="2800" dirty="0"/>
              <a:t>malarz </a:t>
            </a:r>
            <a:endParaRPr lang="pl-PL" sz="2800" dirty="0" smtClean="0"/>
          </a:p>
          <a:p>
            <a:pPr marL="45720" indent="0">
              <a:buNone/>
            </a:pPr>
            <a:r>
              <a:rPr lang="pl-PL" sz="2800" dirty="0" smtClean="0"/>
              <a:t>i </a:t>
            </a:r>
            <a:r>
              <a:rPr lang="pl-PL" sz="2800" dirty="0"/>
              <a:t>performer muzyczny, był jedną </a:t>
            </a:r>
            <a:endParaRPr lang="pl-PL" sz="2800" dirty="0" smtClean="0"/>
          </a:p>
          <a:p>
            <a:pPr marL="45720" indent="0">
              <a:buNone/>
            </a:pPr>
            <a:r>
              <a:rPr lang="pl-PL" sz="2800" dirty="0" smtClean="0"/>
              <a:t>z </a:t>
            </a:r>
            <a:r>
              <a:rPr lang="pl-PL" sz="2800" dirty="0"/>
              <a:t>najdłużej żyjących osób cierpiących na </a:t>
            </a:r>
            <a:r>
              <a:rPr lang="pl-PL" sz="2800" dirty="0" err="1" smtClean="0"/>
              <a:t>progerię</a:t>
            </a:r>
            <a:r>
              <a:rPr lang="pl-PL" sz="2800" dirty="0" smtClean="0"/>
              <a:t>.</a:t>
            </a:r>
          </a:p>
          <a:p>
            <a:endParaRPr lang="pl-PL" sz="2400" dirty="0"/>
          </a:p>
        </p:txBody>
      </p:sp>
      <p:pic>
        <p:nvPicPr>
          <p:cNvPr id="8194" name="Picture 2" descr="C:\Users\Randy\Desktop\22893187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91" y="3140968"/>
            <a:ext cx="6953250" cy="3524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-747464"/>
            <a:ext cx="6596213" cy="5760640"/>
          </a:xfrm>
        </p:spPr>
        <p:txBody>
          <a:bodyPr/>
          <a:lstStyle/>
          <a:p>
            <a:pPr marL="0" indent="0" algn="ctr">
              <a:buNone/>
            </a:pPr>
            <a:r>
              <a:rPr lang="pl-PL" sz="6000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>Komu mamy zawdzięczać, </a:t>
            </a:r>
            <a:br>
              <a:rPr lang="pl-PL" sz="6000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pl-PL" sz="6000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>że jesteśmy zdrowi?</a:t>
            </a:r>
            <a:endParaRPr lang="pl-PL" sz="6000" dirty="0">
              <a:solidFill>
                <a:schemeClr val="accent5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780928"/>
            <a:ext cx="5760640" cy="3237257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755576" y="188640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>Choroba błękitnej skóry</a:t>
            </a:r>
          </a:p>
          <a:p>
            <a:r>
              <a:rPr lang="pl-PL" dirty="0" smtClean="0"/>
              <a:t>W </a:t>
            </a:r>
            <a:r>
              <a:rPr lang="pl-PL" dirty="0"/>
              <a:t>latach 60-tych w Kentucky żyła liczna rodzina „niebieskich ludzi”. Większość z nich nie doświadczyła poważniejszych chorób i dożyła wieku 80 lat pomimo posiadania niebieskiej skóry. Przypadłość ta była przekazywana z pokolenia na pokolenie. Wiele osób w tym schorzeniem ma błękitną, indygo, śliwkową lub purpurową skórę. Ta rzadka przypadłość jest spowodowana anormalnością w hemoglobinie. </a:t>
            </a:r>
          </a:p>
        </p:txBody>
      </p:sp>
    </p:spTree>
    <p:extLst>
      <p:ext uri="{BB962C8B-B14F-4D97-AF65-F5344CB8AC3E}">
        <p14:creationId xmlns:p14="http://schemas.microsoft.com/office/powerpoint/2010/main" val="27413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136904" cy="5721816"/>
          </a:xfrm>
        </p:spPr>
        <p:txBody>
          <a:bodyPr/>
          <a:lstStyle/>
          <a:p>
            <a:pPr marL="45720" indent="0" algn="ctr">
              <a:buNone/>
            </a:pPr>
            <a:r>
              <a:rPr lang="pl-PL" sz="36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>Syndaktylia</a:t>
            </a:r>
          </a:p>
          <a:p>
            <a:pPr marL="45720" indent="0">
              <a:buNone/>
            </a:pPr>
            <a:r>
              <a:rPr lang="pl-PL" dirty="0"/>
              <a:t>Syndaktylia to stan, gdzie dwa lub więcej palców są ze sobą </a:t>
            </a:r>
            <a:r>
              <a:rPr lang="pl-PL" dirty="0" smtClean="0"/>
              <a:t>zrośnięte. Jest </a:t>
            </a:r>
            <a:r>
              <a:rPr lang="pl-PL" dirty="0"/>
              <a:t>to niezwykłe u ludzi. W niektórych przypadkach możliwe jest operacyjne rozdzielenie </a:t>
            </a:r>
            <a:r>
              <a:rPr lang="pl-PL" dirty="0" smtClean="0"/>
              <a:t>palców.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916" y="2852936"/>
            <a:ext cx="4432176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0"/>
            <a:ext cx="6956253" cy="1412776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b="0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>Amelia</a:t>
            </a:r>
            <a:endParaRPr lang="pl-PL" sz="3600" b="0" dirty="0">
              <a:solidFill>
                <a:schemeClr val="accent5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55576" y="1700808"/>
            <a:ext cx="3960440" cy="5040560"/>
          </a:xfrm>
        </p:spPr>
        <p:txBody>
          <a:bodyPr>
            <a:normAutofit/>
          </a:bodyPr>
          <a:lstStyle/>
          <a:p>
            <a:pPr algn="l"/>
            <a:r>
              <a:rPr lang="pl-PL" dirty="0"/>
              <a:t>Wada wrodzona polegająca na całkowitym braku kończyny lub kończyn. Może stanowić część zespołu wad wrodzonych lub występować jako wada izolowana, w części przypadków będąca wynikiem działania szkodliwych czynników na rozwijający się zarodek lub płód. </a:t>
            </a:r>
          </a:p>
          <a:p>
            <a:pPr algn="l"/>
            <a:endParaRPr lang="pl-PL" dirty="0"/>
          </a:p>
        </p:txBody>
      </p:sp>
      <p:pic>
        <p:nvPicPr>
          <p:cNvPr id="4" name="Picture 6" descr="kjjjjjjjj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773238"/>
            <a:ext cx="297973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33195" y="-243408"/>
            <a:ext cx="4987077" cy="1656184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b="0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>Daltonizm</a:t>
            </a:r>
            <a:endParaRPr lang="pl-PL" sz="3600" b="0" dirty="0">
              <a:solidFill>
                <a:schemeClr val="accent5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5536" y="1700808"/>
            <a:ext cx="8352928" cy="3742163"/>
          </a:xfrm>
        </p:spPr>
        <p:txBody>
          <a:bodyPr>
            <a:normAutofit/>
          </a:bodyPr>
          <a:lstStyle/>
          <a:p>
            <a:pPr algn="l"/>
            <a:r>
              <a:rPr lang="pl-PL" dirty="0" smtClean="0"/>
              <a:t>Do </a:t>
            </a:r>
            <a:r>
              <a:rPr lang="pl-PL" dirty="0"/>
              <a:t>głównych skutków mutacji jednogenowej należy brak lub zmniejszona ilość barwników wzrokowych (np. </a:t>
            </a:r>
            <a:r>
              <a:rPr lang="pl-PL" dirty="0" err="1"/>
              <a:t>jodopsyny</a:t>
            </a:r>
            <a:r>
              <a:rPr lang="pl-PL" dirty="0"/>
              <a:t>) odpowiedzialnych za rozróżnianie barw</a:t>
            </a:r>
            <a:r>
              <a:rPr lang="pl-PL" dirty="0" smtClean="0"/>
              <a:t>.</a:t>
            </a:r>
          </a:p>
          <a:p>
            <a:pPr algn="l"/>
            <a:r>
              <a:rPr lang="pl-PL" dirty="0" smtClean="0"/>
              <a:t>Objawy </a:t>
            </a:r>
            <a:r>
              <a:rPr lang="pl-PL" dirty="0"/>
              <a:t>kliniczne to najczęściej niezdolność do odróżniania barwy zielonej lub czerwonej lub obu. Występuje w różnym nasileniu.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425" y="3717032"/>
            <a:ext cx="554461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172277" cy="1656184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>Zaćma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472" y="2564904"/>
            <a:ext cx="4762500" cy="2171700"/>
          </a:xfrm>
          <a:prstGeom prst="rect">
            <a:avLst/>
          </a:prstGeom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1560" y="1556792"/>
            <a:ext cx="7920880" cy="3886179"/>
          </a:xfrm>
        </p:spPr>
        <p:txBody>
          <a:bodyPr/>
          <a:lstStyle/>
          <a:p>
            <a:pPr algn="ctr"/>
            <a:r>
              <a:rPr lang="pl-PL" dirty="0" smtClean="0"/>
              <a:t>nieostry </a:t>
            </a:r>
            <a:r>
              <a:rPr lang="pl-PL" dirty="0"/>
              <a:t>obraz </a:t>
            </a:r>
            <a:r>
              <a:rPr lang="pl-PL" dirty="0" smtClean="0"/>
              <a:t>widzenia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746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672" y="-2498338"/>
            <a:ext cx="5966666" cy="4176463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b="0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>Krótkowidz</a:t>
            </a:r>
            <a:endParaRPr lang="pl-PL" sz="3600" b="0" dirty="0">
              <a:solidFill>
                <a:schemeClr val="accent5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953" y="2276872"/>
            <a:ext cx="3222104" cy="219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4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0"/>
            <a:ext cx="7028261" cy="1628800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>Świat widziany oczami dziecka</a:t>
            </a:r>
            <a:endParaRPr lang="pl-PL" sz="3600" dirty="0">
              <a:solidFill>
                <a:schemeClr val="accent5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470" y="1988840"/>
            <a:ext cx="468052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2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316293" cy="1440160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>Jaki masz kolor oczu?</a:t>
            </a:r>
            <a:br>
              <a:rPr lang="pl-PL" sz="3600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pl-PL" sz="3600" b="0" i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>W której grupie jesteś?</a:t>
            </a:r>
            <a:endParaRPr lang="pl-PL" sz="3600" b="0" i="1" dirty="0">
              <a:solidFill>
                <a:schemeClr val="accent5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9552" y="1628799"/>
            <a:ext cx="7920880" cy="2016225"/>
          </a:xfrm>
        </p:spPr>
        <p:txBody>
          <a:bodyPr>
            <a:normAutofit/>
          </a:bodyPr>
          <a:lstStyle/>
          <a:p>
            <a:pPr algn="l"/>
            <a:r>
              <a:rPr lang="pl-PL" dirty="0" smtClean="0"/>
              <a:t>Populacja ludzi: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pl-PL" dirty="0" smtClean="0"/>
              <a:t>osób </a:t>
            </a:r>
            <a:r>
              <a:rPr lang="pl-PL" dirty="0"/>
              <a:t>o brązowej tęczówce jest najwięcej (</a:t>
            </a:r>
            <a:r>
              <a:rPr lang="pl-PL" dirty="0">
                <a:solidFill>
                  <a:schemeClr val="accent5"/>
                </a:solidFill>
              </a:rPr>
              <a:t>90</a:t>
            </a:r>
            <a:r>
              <a:rPr lang="pl-PL" dirty="0" smtClean="0">
                <a:solidFill>
                  <a:schemeClr val="accent5"/>
                </a:solidFill>
              </a:rPr>
              <a:t>%</a:t>
            </a:r>
            <a:r>
              <a:rPr lang="pl-PL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pl-PL" dirty="0" smtClean="0"/>
              <a:t>niebieskoocy </a:t>
            </a:r>
            <a:r>
              <a:rPr lang="pl-PL" dirty="0"/>
              <a:t>(</a:t>
            </a:r>
            <a:r>
              <a:rPr lang="pl-PL" dirty="0">
                <a:solidFill>
                  <a:srgbClr val="FF0000"/>
                </a:solidFill>
              </a:rPr>
              <a:t>7</a:t>
            </a:r>
            <a:r>
              <a:rPr lang="pl-PL" dirty="0" smtClean="0">
                <a:solidFill>
                  <a:srgbClr val="FF0000"/>
                </a:solidFill>
              </a:rPr>
              <a:t>%</a:t>
            </a:r>
            <a:r>
              <a:rPr lang="pl-PL" dirty="0" smtClean="0"/>
              <a:t>)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pl-PL" dirty="0" smtClean="0"/>
              <a:t>osoby </a:t>
            </a:r>
            <a:r>
              <a:rPr lang="pl-PL" dirty="0"/>
              <a:t>o szarych oczach (</a:t>
            </a:r>
            <a:r>
              <a:rPr lang="pl-PL" dirty="0">
                <a:solidFill>
                  <a:srgbClr val="FF0000"/>
                </a:solidFill>
              </a:rPr>
              <a:t>2</a:t>
            </a:r>
            <a:r>
              <a:rPr lang="pl-PL" dirty="0" smtClean="0">
                <a:solidFill>
                  <a:srgbClr val="FF0000"/>
                </a:solidFill>
              </a:rPr>
              <a:t>%</a:t>
            </a:r>
            <a:r>
              <a:rPr lang="pl-PL" dirty="0" smtClean="0"/>
              <a:t>)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pl-PL" dirty="0" smtClean="0"/>
              <a:t>a </a:t>
            </a:r>
            <a:r>
              <a:rPr lang="pl-PL" dirty="0"/>
              <a:t>najmniej </a:t>
            </a:r>
            <a:r>
              <a:rPr lang="pl-PL" dirty="0" smtClean="0"/>
              <a:t>jest </a:t>
            </a:r>
            <a:r>
              <a:rPr lang="pl-PL" dirty="0"/>
              <a:t>osób o zielonym kolorze (</a:t>
            </a:r>
            <a:r>
              <a:rPr lang="pl-PL" dirty="0">
                <a:solidFill>
                  <a:srgbClr val="FF0000"/>
                </a:solidFill>
              </a:rPr>
              <a:t>1</a:t>
            </a:r>
            <a:r>
              <a:rPr lang="pl-PL" dirty="0" smtClean="0">
                <a:solidFill>
                  <a:srgbClr val="FF0000"/>
                </a:solidFill>
              </a:rPr>
              <a:t>%</a:t>
            </a:r>
            <a:r>
              <a:rPr lang="pl-PL" dirty="0" smtClean="0"/>
              <a:t>)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82" y="3861048"/>
            <a:ext cx="2286000" cy="1524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567" y="4509120"/>
            <a:ext cx="2990850" cy="15335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186" y="528068"/>
            <a:ext cx="1952625" cy="234315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4941170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6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764704"/>
            <a:ext cx="7632847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856984" cy="3816424"/>
          </a:xfrm>
        </p:spPr>
        <p:txBody>
          <a:bodyPr/>
          <a:lstStyle/>
          <a:p>
            <a:pPr marL="0" indent="0" algn="ctr">
              <a:buNone/>
            </a:pPr>
            <a:r>
              <a:rPr lang="pl-PL" sz="4800" b="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A przede wszystkim szanuj </a:t>
            </a:r>
            <a:br>
              <a:rPr lang="pl-PL" sz="4800" b="0" dirty="0" smtClean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pl-PL" sz="4800" b="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swoje życie i zdrowie</a:t>
            </a:r>
            <a:br>
              <a:rPr lang="pl-PL" sz="4800" b="0" dirty="0" smtClean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pl-PL" sz="4800" b="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/>
            </a:r>
            <a:br>
              <a:rPr lang="pl-PL" sz="4800" b="0" dirty="0" smtClean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pl-PL" sz="2400" b="0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„</a:t>
            </a:r>
            <a:r>
              <a:rPr lang="pl-PL" sz="2400" b="0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A życia nikt nie otrzymuje na własność</a:t>
            </a:r>
            <a:r>
              <a:rPr lang="pl-PL" sz="2400" b="0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,</a:t>
            </a:r>
            <a:br>
              <a:rPr lang="pl-PL" sz="2400" b="0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pl-PL" sz="2400" b="0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pl-PL" sz="2400" b="0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lecz wszyscy do użytku”</a:t>
            </a:r>
            <a:r>
              <a:rPr lang="pl-PL" sz="4800" b="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/>
            </a:r>
            <a:br>
              <a:rPr lang="pl-PL" sz="4800" b="0" dirty="0" smtClean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pl-PL" sz="4800" b="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endParaRPr lang="pl-PL" sz="4800" b="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717032"/>
            <a:ext cx="432048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1043608" y="1628800"/>
            <a:ext cx="7175351" cy="3384376"/>
          </a:xfrm>
        </p:spPr>
        <p:txBody>
          <a:bodyPr/>
          <a:lstStyle/>
          <a:p>
            <a:pPr marL="182880" indent="0" algn="ctr">
              <a:buNone/>
            </a:pPr>
            <a:r>
              <a:rPr lang="pl-PL" sz="6000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>Genetyka,</a:t>
            </a:r>
            <a:br>
              <a:rPr lang="pl-PL" sz="6000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pl-PL" sz="6000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>hormony</a:t>
            </a:r>
            <a:br>
              <a:rPr lang="pl-PL" sz="6000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r>
              <a:rPr lang="pl-PL" sz="6000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>i styl życia</a:t>
            </a:r>
            <a:br>
              <a:rPr lang="pl-PL" sz="6000" dirty="0" smtClean="0">
                <a:solidFill>
                  <a:schemeClr val="accent5"/>
                </a:solidFill>
                <a:latin typeface="Book Antiqua" panose="02040602050305030304" pitchFamily="18" charset="0"/>
              </a:rPr>
            </a:br>
            <a:endParaRPr lang="pl-PL" sz="6000" dirty="0">
              <a:solidFill>
                <a:schemeClr val="accent5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80728"/>
            <a:ext cx="720080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0"/>
            <a:ext cx="7175351" cy="9045624"/>
          </a:xfrm>
        </p:spPr>
        <p:txBody>
          <a:bodyPr/>
          <a:lstStyle/>
          <a:p>
            <a:pPr marL="182880" indent="0" algn="ctr">
              <a:buNone/>
            </a:pPr>
            <a:r>
              <a:rPr lang="pl-PL" sz="6000" dirty="0" smtClean="0">
                <a:solidFill>
                  <a:srgbClr val="FF0000"/>
                </a:solidFill>
              </a:rPr>
              <a:t>Genetyka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2400" dirty="0"/>
              <a:t>ze starożytnej greki: </a:t>
            </a:r>
            <a:r>
              <a:rPr lang="pl-PL" sz="2400" dirty="0" err="1"/>
              <a:t>γένεσις</a:t>
            </a:r>
            <a:r>
              <a:rPr lang="pl-PL" sz="2400" dirty="0"/>
              <a:t>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err="1" smtClean="0"/>
              <a:t>genesis</a:t>
            </a:r>
            <a:r>
              <a:rPr lang="pl-PL" sz="2400" dirty="0" smtClean="0"/>
              <a:t> </a:t>
            </a:r>
            <a:r>
              <a:rPr lang="pl-PL" sz="2400" dirty="0"/>
              <a:t>– „pochodzenie</a:t>
            </a:r>
            <a:r>
              <a:rPr lang="pl-PL" sz="2400" dirty="0" smtClean="0"/>
              <a:t>”</a:t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 nauka o dziedziczności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 </a:t>
            </a:r>
            <a:r>
              <a:rPr lang="pl-PL" sz="2400" dirty="0"/>
              <a:t>zmienności </a:t>
            </a:r>
            <a:r>
              <a:rPr lang="pl-PL" sz="2400" dirty="0" smtClean="0"/>
              <a:t>organizmów</a:t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Przedstawiamy Wam wybrane choroby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genetyczne </a:t>
            </a:r>
            <a:r>
              <a:rPr lang="pl-PL" sz="2400" dirty="0"/>
              <a:t>i hormonalne.</a:t>
            </a:r>
            <a:br>
              <a:rPr lang="pl-PL" sz="2400" dirty="0"/>
            </a:b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872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332656"/>
            <a:ext cx="8424936" cy="2520280"/>
          </a:xfrm>
        </p:spPr>
        <p:txBody>
          <a:bodyPr>
            <a:normAutofit/>
          </a:bodyPr>
          <a:lstStyle/>
          <a:p>
            <a:pPr algn="l"/>
            <a:r>
              <a:rPr lang="pl-PL" u="sng" dirty="0" smtClean="0"/>
              <a:t>Każdy z nas odziedziczył określone cechy po rodzicach. </a:t>
            </a:r>
            <a:r>
              <a:rPr lang="pl-PL" dirty="0" smtClean="0"/>
              <a:t>Mamy nadzieję,</a:t>
            </a:r>
          </a:p>
          <a:p>
            <a:pPr algn="l"/>
            <a:r>
              <a:rPr lang="pl-PL" dirty="0" smtClean="0"/>
              <a:t>że prezentacja ta wywoła refleksję nad </a:t>
            </a:r>
            <a:r>
              <a:rPr lang="pl-PL" dirty="0" smtClean="0">
                <a:solidFill>
                  <a:schemeClr val="accent5"/>
                </a:solidFill>
              </a:rPr>
              <a:t>wartością zdrowia </a:t>
            </a:r>
            <a:r>
              <a:rPr lang="pl-PL" dirty="0" smtClean="0"/>
              <a:t>w Waszym </a:t>
            </a:r>
          </a:p>
          <a:p>
            <a:pPr algn="l"/>
            <a:r>
              <a:rPr lang="pl-PL" dirty="0" smtClean="0"/>
              <a:t>życiu. </a:t>
            </a:r>
          </a:p>
          <a:p>
            <a:pPr algn="l"/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36" y="1963391"/>
            <a:ext cx="3600400" cy="288032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196" y="4509120"/>
            <a:ext cx="2676525" cy="17145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2420888"/>
            <a:ext cx="29813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1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433784"/>
          </a:xfrm>
        </p:spPr>
        <p:txBody>
          <a:bodyPr>
            <a:no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pl-PL" sz="2400" dirty="0"/>
              <a:t>C</a:t>
            </a:r>
            <a:r>
              <a:rPr lang="pl-PL" sz="2400" dirty="0" smtClean="0"/>
              <a:t>horoby </a:t>
            </a:r>
            <a:r>
              <a:rPr lang="pl-PL" sz="2400" dirty="0"/>
              <a:t>genetyczne są rzadkością, to jednak </a:t>
            </a:r>
            <a:r>
              <a:rPr lang="pl-PL" sz="2400" dirty="0" smtClean="0"/>
              <a:t>w </a:t>
            </a:r>
            <a:r>
              <a:rPr lang="pl-PL" sz="2400" dirty="0"/>
              <a:t>skali światowej dotyczą </a:t>
            </a:r>
            <a:r>
              <a:rPr lang="pl-PL" sz="2400" dirty="0" smtClean="0"/>
              <a:t>milionów ludzi.</a:t>
            </a:r>
            <a:endParaRPr lang="pl-PL" sz="2400" dirty="0"/>
          </a:p>
          <a:p>
            <a:pPr marL="45720" indent="0">
              <a:lnSpc>
                <a:spcPct val="150000"/>
              </a:lnSpc>
              <a:buNone/>
            </a:pPr>
            <a:r>
              <a:rPr lang="pl-PL" sz="2400" dirty="0"/>
              <a:t>Z niektórymi chorobami genetycznymi </a:t>
            </a:r>
            <a:r>
              <a:rPr lang="pl-PL" sz="2400" dirty="0" smtClean="0"/>
              <a:t>medycyna sobie </a:t>
            </a:r>
            <a:r>
              <a:rPr lang="pl-PL" sz="2400" dirty="0"/>
              <a:t>radzi, ale wobec większości wciąż </a:t>
            </a:r>
            <a:r>
              <a:rPr lang="pl-PL" sz="2400" dirty="0" smtClean="0"/>
              <a:t>pozostaje </a:t>
            </a:r>
            <a:r>
              <a:rPr lang="pl-PL" sz="2400" dirty="0"/>
              <a:t>bezradna. </a:t>
            </a:r>
            <a:endParaRPr lang="pl-PL" sz="2400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pl-PL" sz="2400" dirty="0"/>
              <a:t>Ze względu na rodzaje mutacji wyróżnia </a:t>
            </a:r>
            <a:r>
              <a:rPr lang="pl-PL" sz="2400" dirty="0" smtClean="0"/>
              <a:t>się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pl-PL" sz="2400" dirty="0" smtClean="0"/>
              <a:t>choroby </a:t>
            </a:r>
            <a:r>
              <a:rPr lang="pl-PL" sz="2400" dirty="0"/>
              <a:t>genetyczne niedziedziczące </a:t>
            </a:r>
            <a:r>
              <a:rPr lang="pl-PL" sz="2400" dirty="0" smtClean="0"/>
              <a:t>się oraz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pl-PL" sz="2400" dirty="0" smtClean="0"/>
              <a:t>choroby </a:t>
            </a:r>
            <a:r>
              <a:rPr lang="pl-PL" sz="2400" dirty="0"/>
              <a:t>genetyczne dziedziczące </a:t>
            </a:r>
            <a:r>
              <a:rPr lang="pl-PL" sz="2400" dirty="0" smtClean="0"/>
              <a:t>się.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2078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3816424" cy="2194173"/>
          </a:xfrm>
          <a:prstGeom prst="rect">
            <a:avLst/>
          </a:prstGeom>
        </p:spPr>
      </p:pic>
      <p:pic>
        <p:nvPicPr>
          <p:cNvPr id="1026" name="Picture 2" descr="http://e-biotechnologia.pl/obrazki/Dziedziczenie-chorob-autosomalnych-dominujacy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9704"/>
            <a:ext cx="29908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3789040"/>
            <a:ext cx="373226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827584" y="332656"/>
            <a:ext cx="7488832" cy="6336704"/>
          </a:xfrm>
        </p:spPr>
        <p:txBody>
          <a:bodyPr>
            <a:normAutofit fontScale="62500" lnSpcReduction="20000"/>
          </a:bodyPr>
          <a:lstStyle/>
          <a:p>
            <a:pPr marL="45720" indent="0" algn="ctr">
              <a:buNone/>
            </a:pPr>
            <a:r>
              <a:rPr lang="pl-PL" sz="58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>Przyczyny chorób genetycznych </a:t>
            </a:r>
          </a:p>
          <a:p>
            <a:pPr marL="45720" indent="0">
              <a:buNone/>
            </a:pPr>
            <a:r>
              <a:rPr lang="pl-PL" sz="4000" dirty="0" smtClean="0"/>
              <a:t>Choroby genetyczne, zwane także dziedzicznymi są schorzeniami, których główną przyczyną są </a:t>
            </a:r>
            <a:r>
              <a:rPr lang="pl-PL" sz="4000" u="sng" dirty="0" smtClean="0"/>
              <a:t>zmiany i uszkodzenia genów. </a:t>
            </a:r>
          </a:p>
          <a:p>
            <a:pPr marL="45720" indent="0">
              <a:buNone/>
            </a:pPr>
            <a:r>
              <a:rPr lang="pl-PL" sz="4000" dirty="0" smtClean="0"/>
              <a:t>Materiał genetyczny, który przekazywany jest potomstwu może być obciążony ryzykiem wystąpienia choroby. </a:t>
            </a:r>
          </a:p>
          <a:p>
            <a:pPr marL="45720" indent="0">
              <a:buNone/>
            </a:pPr>
            <a:r>
              <a:rPr lang="pl-PL" sz="4000" dirty="0" smtClean="0"/>
              <a:t>Bywa jednak i tak, że zmiany czy uszkodzenia powstają dopiero we wczesnych stadiach podziału zygoty. </a:t>
            </a:r>
          </a:p>
          <a:p>
            <a:pPr marL="45720" indent="0">
              <a:buNone/>
            </a:pPr>
            <a:r>
              <a:rPr lang="pl-PL" sz="4000" dirty="0" smtClean="0"/>
              <a:t>Możliwości leczenia tego typu schorzeń są raczej ograniczone do niewielkiej ilości chorób, w których wykorzystuje się terapię genową. </a:t>
            </a:r>
          </a:p>
          <a:p>
            <a:pPr marL="45720" indent="0">
              <a:buNone/>
            </a:pPr>
            <a:r>
              <a:rPr lang="pl-PL" sz="4000" dirty="0" smtClean="0"/>
              <a:t>Najczęściej jednak medycyna skupia się na łagodzeniu i zmniejszaniu w miarę możliwości objawów chorób genetycznych.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389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6932240" cy="6120680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pl-PL" sz="7600" b="1" dirty="0" smtClean="0">
                <a:solidFill>
                  <a:schemeClr val="accent5"/>
                </a:solidFill>
                <a:latin typeface="Book Antiqua" panose="02040602050305030304" pitchFamily="18" charset="0"/>
              </a:rPr>
              <a:t>Mukowiscydoza </a:t>
            </a:r>
          </a:p>
          <a:p>
            <a:pPr marL="45720" indent="0" algn="ctr">
              <a:buNone/>
            </a:pPr>
            <a:endParaRPr lang="pl-PL" sz="63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l-PL" sz="4500" dirty="0"/>
              <a:t>wrodzona choroba uwarunkowana </a:t>
            </a:r>
            <a:r>
              <a:rPr lang="pl-PL" sz="4500" dirty="0" smtClean="0"/>
              <a:t>genetycznie</a:t>
            </a:r>
          </a:p>
          <a:p>
            <a:pPr>
              <a:buFont typeface="Wingdings" panose="05000000000000000000" pitchFamily="2" charset="2"/>
              <a:buChar char="v"/>
            </a:pPr>
            <a:endParaRPr lang="pl-PL" sz="45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l-PL" sz="4500" dirty="0" smtClean="0"/>
              <a:t>powoduje niewydolność </a:t>
            </a:r>
            <a:r>
              <a:rPr lang="pl-PL" sz="4500" dirty="0"/>
              <a:t>układu oddechowego, polegająca na wytwarzaniu dużych ilości śluzu o dużej lepkości, co sprzyja powstawaniu </a:t>
            </a:r>
            <a:r>
              <a:rPr lang="pl-PL" sz="4500" dirty="0" smtClean="0"/>
              <a:t>infekcji </a:t>
            </a:r>
          </a:p>
          <a:p>
            <a:pPr>
              <a:buFont typeface="Wingdings" panose="05000000000000000000" pitchFamily="2" charset="2"/>
              <a:buChar char="v"/>
            </a:pPr>
            <a:endParaRPr lang="pl-PL" sz="4500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sz="4500" dirty="0" smtClean="0"/>
              <a:t>stosuje się preparaty </a:t>
            </a:r>
            <a:r>
              <a:rPr lang="pl-PL" sz="4500" dirty="0"/>
              <a:t>zmniejszające lepkość śluzu w oskrzelach, antybiotyki, leki </a:t>
            </a:r>
            <a:r>
              <a:rPr lang="pl-PL" sz="4500" dirty="0" smtClean="0"/>
              <a:t>wykrztuśne </a:t>
            </a:r>
          </a:p>
          <a:p>
            <a:pPr>
              <a:buFont typeface="Wingdings" panose="05000000000000000000" pitchFamily="2" charset="2"/>
              <a:buChar char="v"/>
            </a:pPr>
            <a:endParaRPr lang="pl-PL" sz="45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l-PL" sz="4500" dirty="0" smtClean="0"/>
              <a:t>rokowania </a:t>
            </a:r>
            <a:r>
              <a:rPr lang="pl-PL" sz="4500" dirty="0"/>
              <a:t>są raczej pesymistyczne </a:t>
            </a:r>
            <a:endParaRPr lang="pl-PL" sz="4500" dirty="0" smtClean="0"/>
          </a:p>
          <a:p>
            <a:pPr>
              <a:buFont typeface="Wingdings" panose="05000000000000000000" pitchFamily="2" charset="2"/>
              <a:buChar char="v"/>
            </a:pPr>
            <a:endParaRPr lang="pl-PL" sz="45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l-PL" sz="4500" dirty="0"/>
              <a:t>p</a:t>
            </a:r>
            <a:r>
              <a:rPr lang="pl-PL" sz="4500" dirty="0" smtClean="0"/>
              <a:t>rawdopodobnie na mukowiscydozę zmarł </a:t>
            </a:r>
          </a:p>
          <a:p>
            <a:pPr marL="45720" indent="0">
              <a:buNone/>
            </a:pPr>
            <a:r>
              <a:rPr lang="pl-PL" sz="4500" dirty="0"/>
              <a:t> </a:t>
            </a:r>
            <a:r>
              <a:rPr lang="pl-PL" sz="4500" dirty="0" smtClean="0"/>
              <a:t>   Fryderyk Chopin </a:t>
            </a:r>
            <a:endParaRPr lang="pl-PL" sz="4500" dirty="0"/>
          </a:p>
          <a:p>
            <a:endParaRPr lang="pl-PL" sz="2600" b="1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909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374</TotalTime>
  <Words>615</Words>
  <Application>Microsoft Office PowerPoint</Application>
  <PresentationFormat>Pokaz na ekranie (4:3)</PresentationFormat>
  <Paragraphs>81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Aerodynamiczny</vt:lpstr>
      <vt:lpstr>Projekt gimnazjalny Zdrowie współczesnego świata</vt:lpstr>
      <vt:lpstr>Komu mamy zawdzięczać,  że jesteśmy zdrowi?</vt:lpstr>
      <vt:lpstr>Genetyka, hormony i styl życia </vt:lpstr>
      <vt:lpstr>Genetyka  ze starożytnej greki: γένεσις   genesis – „pochodzenie”   nauka o dziedziczności   i zmienności organizmów  Przedstawiamy Wam wybrane choroby   genetyczne i hormonalne.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Amelia</vt:lpstr>
      <vt:lpstr>Daltonizm</vt:lpstr>
      <vt:lpstr>Zaćma </vt:lpstr>
      <vt:lpstr>Krótkowidz</vt:lpstr>
      <vt:lpstr>Świat widziany oczami dziecka</vt:lpstr>
      <vt:lpstr>Jaki masz kolor oczu? W której grupie jesteś?</vt:lpstr>
      <vt:lpstr>Prezentacja programu PowerPoint</vt:lpstr>
      <vt:lpstr>A przede wszystkim szanuj  swoje życie i zdrowie  „A życia nikt nie otrzymuje na własność,  lecz wszyscy do użytku” 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Randy</dc:creator>
  <cp:lastModifiedBy>Dell</cp:lastModifiedBy>
  <cp:revision>42</cp:revision>
  <dcterms:created xsi:type="dcterms:W3CDTF">2016-02-16T18:59:37Z</dcterms:created>
  <dcterms:modified xsi:type="dcterms:W3CDTF">2016-06-01T13:26:48Z</dcterms:modified>
</cp:coreProperties>
</file>