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sldIdLst>
    <p:sldId id="256" r:id="rId2"/>
    <p:sldId id="282" r:id="rId3"/>
    <p:sldId id="294" r:id="rId4"/>
    <p:sldId id="283" r:id="rId5"/>
    <p:sldId id="288" r:id="rId6"/>
    <p:sldId id="289" r:id="rId7"/>
    <p:sldId id="284" r:id="rId8"/>
    <p:sldId id="270" r:id="rId9"/>
    <p:sldId id="271" r:id="rId10"/>
    <p:sldId id="272" r:id="rId11"/>
    <p:sldId id="273" r:id="rId12"/>
    <p:sldId id="274" r:id="rId13"/>
    <p:sldId id="276" r:id="rId14"/>
    <p:sldId id="277" r:id="rId15"/>
    <p:sldId id="278" r:id="rId16"/>
    <p:sldId id="279" r:id="rId17"/>
    <p:sldId id="280" r:id="rId18"/>
    <p:sldId id="285" r:id="rId19"/>
    <p:sldId id="293" r:id="rId20"/>
    <p:sldId id="290" r:id="rId21"/>
    <p:sldId id="291" r:id="rId22"/>
    <p:sldId id="292" r:id="rId23"/>
    <p:sldId id="281" r:id="rId24"/>
    <p:sldId id="295" r:id="rId25"/>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407" autoAdjust="0"/>
  </p:normalViewPr>
  <p:slideViewPr>
    <p:cSldViewPr>
      <p:cViewPr varScale="1">
        <p:scale>
          <a:sx n="90" d="100"/>
          <a:sy n="90" d="100"/>
        </p:scale>
        <p:origin x="59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A75706-B051-4FAA-BB1C-CAE5A5B46D0E}" type="datetimeFigureOut">
              <a:rPr lang="pl-PL" smtClean="0"/>
              <a:pPr/>
              <a:t>2016-06-01</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899D04-2654-4139-823A-8EA27ED707F3}" type="slidenum">
              <a:rPr lang="pl-PL" smtClean="0"/>
              <a:pPr/>
              <a:t>‹#›</a:t>
            </a:fld>
            <a:endParaRPr lang="pl-PL"/>
          </a:p>
        </p:txBody>
      </p:sp>
    </p:spTree>
    <p:extLst>
      <p:ext uri="{BB962C8B-B14F-4D97-AF65-F5344CB8AC3E}">
        <p14:creationId xmlns:p14="http://schemas.microsoft.com/office/powerpoint/2010/main" val="2388274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21899D04-2654-4139-823A-8EA27ED707F3}" type="slidenum">
              <a:rPr lang="pl-PL" smtClean="0"/>
              <a:pPr/>
              <a:t>9</a:t>
            </a:fld>
            <a:endParaRPr lang="pl-PL"/>
          </a:p>
        </p:txBody>
      </p:sp>
    </p:spTree>
    <p:extLst>
      <p:ext uri="{BB962C8B-B14F-4D97-AF65-F5344CB8AC3E}">
        <p14:creationId xmlns:p14="http://schemas.microsoft.com/office/powerpoint/2010/main" val="2238637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pl-PL" smtClean="0"/>
              <a:t>Kliknij, aby edytować styl</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fld id="{F39B053F-9CB6-42B7-8F54-2A61403CF01D}" type="datetimeFigureOut">
              <a:rPr lang="pl-PL" smtClean="0"/>
              <a:pPr/>
              <a:t>2016-06-01</a:t>
            </a:fld>
            <a:endParaRPr lang="pl-PL"/>
          </a:p>
        </p:txBody>
      </p:sp>
      <p:sp>
        <p:nvSpPr>
          <p:cNvPr id="5" name="Footer Placeholder 4"/>
          <p:cNvSpPr>
            <a:spLocks noGrp="1"/>
          </p:cNvSpPr>
          <p:nvPr>
            <p:ph type="ftr" sz="quarter" idx="11"/>
          </p:nvPr>
        </p:nvSpPr>
        <p:spPr/>
        <p:txBody>
          <a:bodyPr/>
          <a:lstStyle/>
          <a:p>
            <a:endParaRPr lang="pl-PL"/>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8C60DB4E-04EE-427A-BD57-CFF4D1C626B7}" type="slidenum">
              <a:rPr lang="pl-PL" smtClean="0"/>
              <a:pPr/>
              <a:t>‹#›</a:t>
            </a:fld>
            <a:endParaRPr lang="pl-PL"/>
          </a:p>
        </p:txBody>
      </p:sp>
    </p:spTree>
    <p:extLst>
      <p:ext uri="{BB962C8B-B14F-4D97-AF65-F5344CB8AC3E}">
        <p14:creationId xmlns:p14="http://schemas.microsoft.com/office/powerpoint/2010/main" val="426252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pl-PL" smtClean="0"/>
              <a:t>Kliknij, aby edytować styl</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F39B053F-9CB6-42B7-8F54-2A61403CF01D}" type="datetimeFigureOut">
              <a:rPr lang="pl-PL" smtClean="0"/>
              <a:pPr/>
              <a:t>2016-06-01</a:t>
            </a:fld>
            <a:endParaRPr lang="pl-PL"/>
          </a:p>
        </p:txBody>
      </p:sp>
      <p:sp>
        <p:nvSpPr>
          <p:cNvPr id="5" name="Footer Placeholder 4"/>
          <p:cNvSpPr>
            <a:spLocks noGrp="1"/>
          </p:cNvSpPr>
          <p:nvPr>
            <p:ph type="ftr" sz="quarter" idx="11"/>
          </p:nvPr>
        </p:nvSpPr>
        <p:spPr/>
        <p:txBody>
          <a:bodyPr/>
          <a:lstStyle/>
          <a:p>
            <a:endParaRPr lang="pl-PL"/>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8C60DB4E-04EE-427A-BD57-CFF4D1C626B7}" type="slidenum">
              <a:rPr lang="pl-PL" smtClean="0"/>
              <a:pPr/>
              <a:t>‹#›</a:t>
            </a:fld>
            <a:endParaRPr lang="pl-PL"/>
          </a:p>
        </p:txBody>
      </p:sp>
    </p:spTree>
    <p:extLst>
      <p:ext uri="{BB962C8B-B14F-4D97-AF65-F5344CB8AC3E}">
        <p14:creationId xmlns:p14="http://schemas.microsoft.com/office/powerpoint/2010/main" val="3187758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pl-PL" smtClean="0"/>
              <a:t>Kliknij, aby edytować styl</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smtClean="0"/>
              <a:t>Kliknij, aby edytować style wzorca tekstu</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F39B053F-9CB6-42B7-8F54-2A61403CF01D}" type="datetimeFigureOut">
              <a:rPr lang="pl-PL" smtClean="0"/>
              <a:pPr/>
              <a:t>2016-06-01</a:t>
            </a:fld>
            <a:endParaRPr lang="pl-PL"/>
          </a:p>
        </p:txBody>
      </p:sp>
      <p:sp>
        <p:nvSpPr>
          <p:cNvPr id="5" name="Footer Placeholder 4"/>
          <p:cNvSpPr>
            <a:spLocks noGrp="1"/>
          </p:cNvSpPr>
          <p:nvPr>
            <p:ph type="ftr" sz="quarter" idx="11"/>
          </p:nvPr>
        </p:nvSpPr>
        <p:spPr/>
        <p:txBody>
          <a:bodyPr/>
          <a:lstStyle/>
          <a:p>
            <a:endParaRPr lang="pl-PL"/>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8C60DB4E-04EE-427A-BD57-CFF4D1C626B7}" type="slidenum">
              <a:rPr lang="pl-PL" smtClean="0"/>
              <a:pPr/>
              <a:t>‹#›</a:t>
            </a:fld>
            <a:endParaRPr lang="pl-PL"/>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25124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pl-PL" smtClean="0"/>
              <a:t>Kliknij, aby edytować styl</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l-PL" smtClean="0"/>
              <a:t>Kliknij, aby edytować style wzorca tekstu</a:t>
            </a:r>
          </a:p>
        </p:txBody>
      </p:sp>
      <p:sp>
        <p:nvSpPr>
          <p:cNvPr id="5" name="Date Placeholder 4"/>
          <p:cNvSpPr>
            <a:spLocks noGrp="1"/>
          </p:cNvSpPr>
          <p:nvPr>
            <p:ph type="dt" sz="half" idx="10"/>
          </p:nvPr>
        </p:nvSpPr>
        <p:spPr/>
        <p:txBody>
          <a:bodyPr/>
          <a:lstStyle/>
          <a:p>
            <a:fld id="{F39B053F-9CB6-42B7-8F54-2A61403CF01D}" type="datetimeFigureOut">
              <a:rPr lang="pl-PL" smtClean="0"/>
              <a:pPr/>
              <a:t>2016-06-01</a:t>
            </a:fld>
            <a:endParaRPr lang="pl-PL"/>
          </a:p>
        </p:txBody>
      </p:sp>
      <p:sp>
        <p:nvSpPr>
          <p:cNvPr id="6" name="Footer Placeholder 5"/>
          <p:cNvSpPr>
            <a:spLocks noGrp="1"/>
          </p:cNvSpPr>
          <p:nvPr>
            <p:ph type="ftr" sz="quarter" idx="11"/>
          </p:nvPr>
        </p:nvSpPr>
        <p:spPr/>
        <p:txBody>
          <a:bodyPr/>
          <a:lstStyle/>
          <a:p>
            <a:endParaRPr lang="pl-PL"/>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8C60DB4E-04EE-427A-BD57-CFF4D1C626B7}" type="slidenum">
              <a:rPr lang="pl-PL" smtClean="0"/>
              <a:pPr/>
              <a:t>‹#›</a:t>
            </a:fld>
            <a:endParaRPr lang="pl-PL"/>
          </a:p>
        </p:txBody>
      </p:sp>
    </p:spTree>
    <p:extLst>
      <p:ext uri="{BB962C8B-B14F-4D97-AF65-F5344CB8AC3E}">
        <p14:creationId xmlns:p14="http://schemas.microsoft.com/office/powerpoint/2010/main" val="1429291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pl-PL" smtClean="0"/>
              <a:t>Kliknij, aby edytować styl</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smtClean="0"/>
              <a:t>Kliknij, aby edytować style wzorca tekstu</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l-PL" smtClean="0"/>
              <a:t>Kliknij, aby edytować style wzorca tekstu</a:t>
            </a:r>
          </a:p>
        </p:txBody>
      </p:sp>
      <p:sp>
        <p:nvSpPr>
          <p:cNvPr id="5" name="Date Placeholder 4"/>
          <p:cNvSpPr>
            <a:spLocks noGrp="1"/>
          </p:cNvSpPr>
          <p:nvPr>
            <p:ph type="dt" sz="half" idx="10"/>
          </p:nvPr>
        </p:nvSpPr>
        <p:spPr/>
        <p:txBody>
          <a:bodyPr/>
          <a:lstStyle/>
          <a:p>
            <a:fld id="{F39B053F-9CB6-42B7-8F54-2A61403CF01D}" type="datetimeFigureOut">
              <a:rPr lang="pl-PL" smtClean="0"/>
              <a:pPr/>
              <a:t>2016-06-01</a:t>
            </a:fld>
            <a:endParaRPr lang="pl-PL"/>
          </a:p>
        </p:txBody>
      </p:sp>
      <p:sp>
        <p:nvSpPr>
          <p:cNvPr id="6" name="Footer Placeholder 5"/>
          <p:cNvSpPr>
            <a:spLocks noGrp="1"/>
          </p:cNvSpPr>
          <p:nvPr>
            <p:ph type="ftr" sz="quarter" idx="11"/>
          </p:nvPr>
        </p:nvSpPr>
        <p:spPr/>
        <p:txBody>
          <a:bodyPr/>
          <a:lstStyle/>
          <a:p>
            <a:endParaRPr lang="pl-PL"/>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8C60DB4E-04EE-427A-BD57-CFF4D1C626B7}" type="slidenum">
              <a:rPr lang="pl-PL" smtClean="0"/>
              <a:pPr/>
              <a:t>‹#›</a:t>
            </a:fld>
            <a:endParaRPr lang="pl-PL"/>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992163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pl-PL" smtClean="0"/>
              <a:t>Kliknij, aby edytować styl</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smtClean="0"/>
              <a:t>Kliknij, aby edytować style wzorca tekstu</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l-PL" smtClean="0"/>
              <a:t>Kliknij, aby edytować style wzorca tekstu</a:t>
            </a:r>
          </a:p>
        </p:txBody>
      </p:sp>
      <p:sp>
        <p:nvSpPr>
          <p:cNvPr id="5" name="Date Placeholder 4"/>
          <p:cNvSpPr>
            <a:spLocks noGrp="1"/>
          </p:cNvSpPr>
          <p:nvPr>
            <p:ph type="dt" sz="half" idx="10"/>
          </p:nvPr>
        </p:nvSpPr>
        <p:spPr/>
        <p:txBody>
          <a:bodyPr/>
          <a:lstStyle/>
          <a:p>
            <a:fld id="{F39B053F-9CB6-42B7-8F54-2A61403CF01D}" type="datetimeFigureOut">
              <a:rPr lang="pl-PL" smtClean="0"/>
              <a:pPr/>
              <a:t>2016-06-01</a:t>
            </a:fld>
            <a:endParaRPr lang="pl-PL"/>
          </a:p>
        </p:txBody>
      </p:sp>
      <p:sp>
        <p:nvSpPr>
          <p:cNvPr id="6" name="Footer Placeholder 5"/>
          <p:cNvSpPr>
            <a:spLocks noGrp="1"/>
          </p:cNvSpPr>
          <p:nvPr>
            <p:ph type="ftr" sz="quarter" idx="11"/>
          </p:nvPr>
        </p:nvSpPr>
        <p:spPr/>
        <p:txBody>
          <a:bodyPr/>
          <a:lstStyle/>
          <a:p>
            <a:endParaRPr lang="pl-PL"/>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8C60DB4E-04EE-427A-BD57-CFF4D1C626B7}" type="slidenum">
              <a:rPr lang="pl-PL" smtClean="0"/>
              <a:pPr/>
              <a:t>‹#›</a:t>
            </a:fld>
            <a:endParaRPr lang="pl-PL"/>
          </a:p>
        </p:txBody>
      </p:sp>
    </p:spTree>
    <p:extLst>
      <p:ext uri="{BB962C8B-B14F-4D97-AF65-F5344CB8AC3E}">
        <p14:creationId xmlns:p14="http://schemas.microsoft.com/office/powerpoint/2010/main" val="33845353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F39B053F-9CB6-42B7-8F54-2A61403CF01D}" type="datetimeFigureOut">
              <a:rPr lang="pl-PL" smtClean="0"/>
              <a:pPr/>
              <a:t>2016-06-01</a:t>
            </a:fld>
            <a:endParaRPr lang="pl-PL"/>
          </a:p>
        </p:txBody>
      </p:sp>
      <p:sp>
        <p:nvSpPr>
          <p:cNvPr id="5" name="Footer Placeholder 4"/>
          <p:cNvSpPr>
            <a:spLocks noGrp="1"/>
          </p:cNvSpPr>
          <p:nvPr>
            <p:ph type="ftr" sz="quarter" idx="11"/>
          </p:nvPr>
        </p:nvSpPr>
        <p:spPr/>
        <p:txBody>
          <a:bodyPr/>
          <a:lstStyle/>
          <a:p>
            <a:endParaRPr lang="pl-PL"/>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C60DB4E-04EE-427A-BD57-CFF4D1C626B7}" type="slidenum">
              <a:rPr lang="pl-PL" smtClean="0"/>
              <a:pPr/>
              <a:t>‹#›</a:t>
            </a:fld>
            <a:endParaRPr lang="pl-PL"/>
          </a:p>
        </p:txBody>
      </p:sp>
    </p:spTree>
    <p:extLst>
      <p:ext uri="{BB962C8B-B14F-4D97-AF65-F5344CB8AC3E}">
        <p14:creationId xmlns:p14="http://schemas.microsoft.com/office/powerpoint/2010/main" val="16098440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pl-PL" smtClean="0"/>
              <a:t>Kliknij, aby edytować styl</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F39B053F-9CB6-42B7-8F54-2A61403CF01D}" type="datetimeFigureOut">
              <a:rPr lang="pl-PL" smtClean="0"/>
              <a:pPr/>
              <a:t>2016-06-01</a:t>
            </a:fld>
            <a:endParaRPr lang="pl-PL"/>
          </a:p>
        </p:txBody>
      </p:sp>
      <p:sp>
        <p:nvSpPr>
          <p:cNvPr id="5" name="Footer Placeholder 4"/>
          <p:cNvSpPr>
            <a:spLocks noGrp="1"/>
          </p:cNvSpPr>
          <p:nvPr>
            <p:ph type="ftr" sz="quarter" idx="11"/>
          </p:nvPr>
        </p:nvSpPr>
        <p:spPr/>
        <p:txBody>
          <a:bodyPr/>
          <a:lstStyle/>
          <a:p>
            <a:endParaRPr lang="pl-PL"/>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C60DB4E-04EE-427A-BD57-CFF4D1C626B7}" type="slidenum">
              <a:rPr lang="pl-PL" smtClean="0"/>
              <a:pPr/>
              <a:t>‹#›</a:t>
            </a:fld>
            <a:endParaRPr lang="pl-PL"/>
          </a:p>
        </p:txBody>
      </p:sp>
    </p:spTree>
    <p:extLst>
      <p:ext uri="{BB962C8B-B14F-4D97-AF65-F5344CB8AC3E}">
        <p14:creationId xmlns:p14="http://schemas.microsoft.com/office/powerpoint/2010/main" val="2627907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pl-PL" smtClean="0"/>
              <a:t>Kliknij, aby edytować styl</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F39B053F-9CB6-42B7-8F54-2A61403CF01D}" type="datetimeFigureOut">
              <a:rPr lang="pl-PL" smtClean="0"/>
              <a:pPr/>
              <a:t>2016-06-01</a:t>
            </a:fld>
            <a:endParaRPr lang="pl-PL"/>
          </a:p>
        </p:txBody>
      </p:sp>
      <p:sp>
        <p:nvSpPr>
          <p:cNvPr id="5" name="Footer Placeholder 4"/>
          <p:cNvSpPr>
            <a:spLocks noGrp="1"/>
          </p:cNvSpPr>
          <p:nvPr>
            <p:ph type="ftr" sz="quarter" idx="11"/>
          </p:nvPr>
        </p:nvSpPr>
        <p:spPr/>
        <p:txBody>
          <a:bodyPr/>
          <a:lstStyle/>
          <a:p>
            <a:endParaRPr lang="pl-PL"/>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C60DB4E-04EE-427A-BD57-CFF4D1C626B7}" type="slidenum">
              <a:rPr lang="pl-PL" smtClean="0"/>
              <a:pPr/>
              <a:t>‹#›</a:t>
            </a:fld>
            <a:endParaRPr lang="pl-PL"/>
          </a:p>
        </p:txBody>
      </p:sp>
    </p:spTree>
    <p:extLst>
      <p:ext uri="{BB962C8B-B14F-4D97-AF65-F5344CB8AC3E}">
        <p14:creationId xmlns:p14="http://schemas.microsoft.com/office/powerpoint/2010/main" val="2707036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pl-PL" smtClean="0"/>
              <a:t>Kliknij, aby edytować styl</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F39B053F-9CB6-42B7-8F54-2A61403CF01D}" type="datetimeFigureOut">
              <a:rPr lang="pl-PL" smtClean="0"/>
              <a:pPr/>
              <a:t>2016-06-01</a:t>
            </a:fld>
            <a:endParaRPr lang="pl-PL"/>
          </a:p>
        </p:txBody>
      </p:sp>
      <p:sp>
        <p:nvSpPr>
          <p:cNvPr id="5" name="Footer Placeholder 4"/>
          <p:cNvSpPr>
            <a:spLocks noGrp="1"/>
          </p:cNvSpPr>
          <p:nvPr>
            <p:ph type="ftr" sz="quarter" idx="11"/>
          </p:nvPr>
        </p:nvSpPr>
        <p:spPr/>
        <p:txBody>
          <a:bodyPr/>
          <a:lstStyle/>
          <a:p>
            <a:endParaRPr lang="pl-PL"/>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8C60DB4E-04EE-427A-BD57-CFF4D1C626B7}" type="slidenum">
              <a:rPr lang="pl-PL" smtClean="0"/>
              <a:pPr/>
              <a:t>‹#›</a:t>
            </a:fld>
            <a:endParaRPr lang="pl-PL"/>
          </a:p>
        </p:txBody>
      </p:sp>
    </p:spTree>
    <p:extLst>
      <p:ext uri="{BB962C8B-B14F-4D97-AF65-F5344CB8AC3E}">
        <p14:creationId xmlns:p14="http://schemas.microsoft.com/office/powerpoint/2010/main" val="1053892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F39B053F-9CB6-42B7-8F54-2A61403CF01D}" type="datetimeFigureOut">
              <a:rPr lang="pl-PL" smtClean="0"/>
              <a:pPr/>
              <a:t>2016-06-01</a:t>
            </a:fld>
            <a:endParaRPr lang="pl-PL"/>
          </a:p>
        </p:txBody>
      </p:sp>
      <p:sp>
        <p:nvSpPr>
          <p:cNvPr id="6" name="Footer Placeholder 5"/>
          <p:cNvSpPr>
            <a:spLocks noGrp="1"/>
          </p:cNvSpPr>
          <p:nvPr>
            <p:ph type="ftr" sz="quarter" idx="11"/>
          </p:nvPr>
        </p:nvSpPr>
        <p:spPr/>
        <p:txBody>
          <a:bodyPr/>
          <a:lstStyle/>
          <a:p>
            <a:endParaRPr lang="pl-PL"/>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8C60DB4E-04EE-427A-BD57-CFF4D1C626B7}" type="slidenum">
              <a:rPr lang="pl-PL" smtClean="0"/>
              <a:pPr/>
              <a:t>‹#›</a:t>
            </a:fld>
            <a:endParaRPr lang="pl-PL"/>
          </a:p>
        </p:txBody>
      </p:sp>
    </p:spTree>
    <p:extLst>
      <p:ext uri="{BB962C8B-B14F-4D97-AF65-F5344CB8AC3E}">
        <p14:creationId xmlns:p14="http://schemas.microsoft.com/office/powerpoint/2010/main" val="734299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l-PL" smtClean="0"/>
              <a:t>Kliknij, aby edytować styl</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F39B053F-9CB6-42B7-8F54-2A61403CF01D}" type="datetimeFigureOut">
              <a:rPr lang="pl-PL" smtClean="0"/>
              <a:pPr/>
              <a:t>2016-06-01</a:t>
            </a:fld>
            <a:endParaRPr lang="pl-PL"/>
          </a:p>
        </p:txBody>
      </p:sp>
      <p:sp>
        <p:nvSpPr>
          <p:cNvPr id="8" name="Footer Placeholder 7"/>
          <p:cNvSpPr>
            <a:spLocks noGrp="1"/>
          </p:cNvSpPr>
          <p:nvPr>
            <p:ph type="ftr" sz="quarter" idx="11"/>
          </p:nvPr>
        </p:nvSpPr>
        <p:spPr/>
        <p:txBody>
          <a:bodyPr/>
          <a:lstStyle/>
          <a:p>
            <a:endParaRPr lang="pl-PL"/>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8C60DB4E-04EE-427A-BD57-CFF4D1C626B7}" type="slidenum">
              <a:rPr lang="pl-PL" smtClean="0"/>
              <a:pPr/>
              <a:t>‹#›</a:t>
            </a:fld>
            <a:endParaRPr lang="pl-PL"/>
          </a:p>
        </p:txBody>
      </p:sp>
    </p:spTree>
    <p:extLst>
      <p:ext uri="{BB962C8B-B14F-4D97-AF65-F5344CB8AC3E}">
        <p14:creationId xmlns:p14="http://schemas.microsoft.com/office/powerpoint/2010/main" val="289060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F39B053F-9CB6-42B7-8F54-2A61403CF01D}" type="datetimeFigureOut">
              <a:rPr lang="pl-PL" smtClean="0"/>
              <a:pPr/>
              <a:t>2016-06-01</a:t>
            </a:fld>
            <a:endParaRPr lang="pl-PL"/>
          </a:p>
        </p:txBody>
      </p:sp>
      <p:sp>
        <p:nvSpPr>
          <p:cNvPr id="4" name="Footer Placeholder 3"/>
          <p:cNvSpPr>
            <a:spLocks noGrp="1"/>
          </p:cNvSpPr>
          <p:nvPr>
            <p:ph type="ftr" sz="quarter" idx="11"/>
          </p:nvPr>
        </p:nvSpPr>
        <p:spPr/>
        <p:txBody>
          <a:bodyPr/>
          <a:lstStyle/>
          <a:p>
            <a:endParaRPr lang="pl-PL"/>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C60DB4E-04EE-427A-BD57-CFF4D1C626B7}" type="slidenum">
              <a:rPr lang="pl-PL" smtClean="0"/>
              <a:pPr/>
              <a:t>‹#›</a:t>
            </a:fld>
            <a:endParaRPr lang="pl-PL"/>
          </a:p>
        </p:txBody>
      </p:sp>
    </p:spTree>
    <p:extLst>
      <p:ext uri="{BB962C8B-B14F-4D97-AF65-F5344CB8AC3E}">
        <p14:creationId xmlns:p14="http://schemas.microsoft.com/office/powerpoint/2010/main" val="173319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9B053F-9CB6-42B7-8F54-2A61403CF01D}" type="datetimeFigureOut">
              <a:rPr lang="pl-PL" smtClean="0"/>
              <a:pPr/>
              <a:t>2016-06-01</a:t>
            </a:fld>
            <a:endParaRPr lang="pl-PL"/>
          </a:p>
        </p:txBody>
      </p:sp>
      <p:sp>
        <p:nvSpPr>
          <p:cNvPr id="3" name="Footer Placeholder 2"/>
          <p:cNvSpPr>
            <a:spLocks noGrp="1"/>
          </p:cNvSpPr>
          <p:nvPr>
            <p:ph type="ftr" sz="quarter" idx="11"/>
          </p:nvPr>
        </p:nvSpPr>
        <p:spPr/>
        <p:txBody>
          <a:bodyPr/>
          <a:lstStyle/>
          <a:p>
            <a:endParaRPr lang="pl-PL"/>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C60DB4E-04EE-427A-BD57-CFF4D1C626B7}" type="slidenum">
              <a:rPr lang="pl-PL" smtClean="0"/>
              <a:pPr/>
              <a:t>‹#›</a:t>
            </a:fld>
            <a:endParaRPr lang="pl-PL"/>
          </a:p>
        </p:txBody>
      </p:sp>
    </p:spTree>
    <p:extLst>
      <p:ext uri="{BB962C8B-B14F-4D97-AF65-F5344CB8AC3E}">
        <p14:creationId xmlns:p14="http://schemas.microsoft.com/office/powerpoint/2010/main" val="357204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pl-PL" smtClean="0"/>
              <a:t>Kliknij, aby edytować styl</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F39B053F-9CB6-42B7-8F54-2A61403CF01D}" type="datetimeFigureOut">
              <a:rPr lang="pl-PL" smtClean="0"/>
              <a:pPr/>
              <a:t>2016-06-01</a:t>
            </a:fld>
            <a:endParaRPr lang="pl-PL"/>
          </a:p>
        </p:txBody>
      </p:sp>
      <p:sp>
        <p:nvSpPr>
          <p:cNvPr id="6" name="Footer Placeholder 5"/>
          <p:cNvSpPr>
            <a:spLocks noGrp="1"/>
          </p:cNvSpPr>
          <p:nvPr>
            <p:ph type="ftr" sz="quarter" idx="11"/>
          </p:nvPr>
        </p:nvSpPr>
        <p:spPr/>
        <p:txBody>
          <a:bodyPr/>
          <a:lstStyle/>
          <a:p>
            <a:endParaRPr lang="pl-PL"/>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C60DB4E-04EE-427A-BD57-CFF4D1C626B7}" type="slidenum">
              <a:rPr lang="pl-PL" smtClean="0"/>
              <a:pPr/>
              <a:t>‹#›</a:t>
            </a:fld>
            <a:endParaRPr lang="pl-PL"/>
          </a:p>
        </p:txBody>
      </p:sp>
    </p:spTree>
    <p:extLst>
      <p:ext uri="{BB962C8B-B14F-4D97-AF65-F5344CB8AC3E}">
        <p14:creationId xmlns:p14="http://schemas.microsoft.com/office/powerpoint/2010/main" val="2501703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F39B053F-9CB6-42B7-8F54-2A61403CF01D}" type="datetimeFigureOut">
              <a:rPr lang="pl-PL" smtClean="0"/>
              <a:pPr/>
              <a:t>2016-06-01</a:t>
            </a:fld>
            <a:endParaRPr lang="pl-PL"/>
          </a:p>
        </p:txBody>
      </p:sp>
      <p:sp>
        <p:nvSpPr>
          <p:cNvPr id="6" name="Footer Placeholder 5"/>
          <p:cNvSpPr>
            <a:spLocks noGrp="1"/>
          </p:cNvSpPr>
          <p:nvPr>
            <p:ph type="ftr" sz="quarter" idx="11"/>
          </p:nvPr>
        </p:nvSpPr>
        <p:spPr/>
        <p:txBody>
          <a:bodyPr/>
          <a:lstStyle/>
          <a:p>
            <a:endParaRPr lang="pl-PL"/>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8C60DB4E-04EE-427A-BD57-CFF4D1C626B7}" type="slidenum">
              <a:rPr lang="pl-PL" smtClean="0"/>
              <a:pPr/>
              <a:t>‹#›</a:t>
            </a:fld>
            <a:endParaRPr lang="pl-PL"/>
          </a:p>
        </p:txBody>
      </p:sp>
    </p:spTree>
    <p:extLst>
      <p:ext uri="{BB962C8B-B14F-4D97-AF65-F5344CB8AC3E}">
        <p14:creationId xmlns:p14="http://schemas.microsoft.com/office/powerpoint/2010/main" val="2880355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pl-PL" smtClean="0"/>
              <a:t>Kliknij, aby edytować styl</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F39B053F-9CB6-42B7-8F54-2A61403CF01D}" type="datetimeFigureOut">
              <a:rPr lang="pl-PL" smtClean="0"/>
              <a:pPr/>
              <a:t>2016-06-01</a:t>
            </a:fld>
            <a:endParaRPr lang="pl-PL"/>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l-PL"/>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8C60DB4E-04EE-427A-BD57-CFF4D1C626B7}" type="slidenum">
              <a:rPr lang="pl-PL" smtClean="0"/>
              <a:pPr/>
              <a:t>‹#›</a:t>
            </a:fld>
            <a:endParaRPr lang="pl-PL"/>
          </a:p>
        </p:txBody>
      </p:sp>
    </p:spTree>
    <p:extLst>
      <p:ext uri="{BB962C8B-B14F-4D97-AF65-F5344CB8AC3E}">
        <p14:creationId xmlns:p14="http://schemas.microsoft.com/office/powerpoint/2010/main" val="34220670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395536" y="1484784"/>
            <a:ext cx="8305800" cy="1981200"/>
          </a:xfrm>
        </p:spPr>
        <p:txBody>
          <a:bodyPr>
            <a:normAutofit fontScale="90000"/>
          </a:bodyPr>
          <a:lstStyle/>
          <a:p>
            <a:r>
              <a:rPr lang="pl-PL" sz="9600" dirty="0" smtClean="0"/>
              <a:t>Współczesność </a:t>
            </a:r>
            <a:endParaRPr lang="pl-PL" sz="9600" dirty="0"/>
          </a:p>
        </p:txBody>
      </p:sp>
      <p:pic>
        <p:nvPicPr>
          <p:cNvPr id="4" name="Obraz 3"/>
          <p:cNvPicPr>
            <a:picLocks noChangeAspect="1"/>
          </p:cNvPicPr>
          <p:nvPr/>
        </p:nvPicPr>
        <p:blipFill>
          <a:blip r:embed="rId2"/>
          <a:stretch>
            <a:fillRect/>
          </a:stretch>
        </p:blipFill>
        <p:spPr>
          <a:xfrm>
            <a:off x="3036268" y="3933056"/>
            <a:ext cx="3024336" cy="245048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normAutofit/>
          </a:bodyPr>
          <a:lstStyle/>
          <a:p>
            <a:pPr algn="ctr"/>
            <a:r>
              <a:rPr lang="pl-PL" dirty="0" smtClean="0">
                <a:solidFill>
                  <a:srgbClr val="00B0F0"/>
                </a:solidFill>
                <a:latin typeface="Book Antiqua" panose="02040602050305030304" pitchFamily="18" charset="0"/>
              </a:rPr>
              <a:t>Madryt 11 marca 2004 </a:t>
            </a:r>
            <a:endParaRPr lang="pl-PL" dirty="0">
              <a:solidFill>
                <a:srgbClr val="00B0F0"/>
              </a:solidFill>
              <a:latin typeface="Book Antiqua" panose="02040602050305030304" pitchFamily="18" charset="0"/>
            </a:endParaRPr>
          </a:p>
        </p:txBody>
      </p:sp>
      <p:sp>
        <p:nvSpPr>
          <p:cNvPr id="2" name="Symbol zastępczy zawartości 1"/>
          <p:cNvSpPr>
            <a:spLocks noGrp="1"/>
          </p:cNvSpPr>
          <p:nvPr>
            <p:ph idx="1"/>
          </p:nvPr>
        </p:nvSpPr>
        <p:spPr>
          <a:xfrm>
            <a:off x="395536" y="1556792"/>
            <a:ext cx="3935288" cy="5400600"/>
          </a:xfrm>
        </p:spPr>
        <p:txBody>
          <a:bodyPr>
            <a:normAutofit/>
          </a:bodyPr>
          <a:lstStyle/>
          <a:p>
            <a:pPr marL="0" indent="0">
              <a:buNone/>
            </a:pPr>
            <a:r>
              <a:rPr lang="pl-PL" dirty="0" smtClean="0"/>
              <a:t>Trzy lata później, 11 marca 2004 roku kolejna seria ataków terrorystycznych odbyła się na pociągi w Madrycie, do których użyto trzynastu bomb, z czego dziesięć eksplodowało. Podobnie jak w USA zdarzenie to miało miejsce wcześnie rano, ale w tym przypadku w pociągach dowożących ludzi z okolic podmiejskich do pracy w stolicy Hiszpanii na stacji Madryt </a:t>
            </a:r>
            <a:r>
              <a:rPr lang="pl-PL" dirty="0" err="1" smtClean="0"/>
              <a:t>Atocha</a:t>
            </a:r>
            <a:r>
              <a:rPr lang="pl-PL" dirty="0" smtClean="0"/>
              <a:t>. Zginęło w nich </a:t>
            </a:r>
            <a:r>
              <a:rPr lang="pl-PL" dirty="0" smtClean="0">
                <a:solidFill>
                  <a:srgbClr val="FF0000"/>
                </a:solidFill>
              </a:rPr>
              <a:t>191</a:t>
            </a:r>
            <a:r>
              <a:rPr lang="pl-PL" dirty="0" smtClean="0"/>
              <a:t> osób, a 1858 zostało rannych. </a:t>
            </a:r>
            <a:br>
              <a:rPr lang="pl-PL" dirty="0" smtClean="0"/>
            </a:br>
            <a:endParaRPr lang="pl-PL" dirty="0"/>
          </a:p>
        </p:txBody>
      </p:sp>
      <p:pic>
        <p:nvPicPr>
          <p:cNvPr id="9218" name="Picture 2" descr="C:\Users\Andrzej\Desktop\projekt 2 g\terroryści 2.jpg"/>
          <p:cNvPicPr>
            <a:picLocks noChangeAspect="1" noChangeArrowheads="1"/>
          </p:cNvPicPr>
          <p:nvPr/>
        </p:nvPicPr>
        <p:blipFill>
          <a:blip r:embed="rId2" cstate="print"/>
          <a:srcRect/>
          <a:stretch>
            <a:fillRect/>
          </a:stretch>
        </p:blipFill>
        <p:spPr bwMode="auto">
          <a:xfrm>
            <a:off x="4355976" y="1772816"/>
            <a:ext cx="4363341" cy="3376087"/>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normAutofit/>
          </a:bodyPr>
          <a:lstStyle/>
          <a:p>
            <a:pPr algn="ctr"/>
            <a:r>
              <a:rPr lang="pl-PL" dirty="0" smtClean="0">
                <a:solidFill>
                  <a:srgbClr val="00B0F0"/>
                </a:solidFill>
                <a:latin typeface="Book Antiqua" panose="02040602050305030304" pitchFamily="18" charset="0"/>
              </a:rPr>
              <a:t>Londyn 7 lipca 2006 </a:t>
            </a:r>
            <a:endParaRPr lang="pl-PL" dirty="0">
              <a:solidFill>
                <a:srgbClr val="00B0F0"/>
              </a:solidFill>
              <a:latin typeface="Book Antiqua" panose="02040602050305030304" pitchFamily="18" charset="0"/>
            </a:endParaRPr>
          </a:p>
        </p:txBody>
      </p:sp>
      <p:sp>
        <p:nvSpPr>
          <p:cNvPr id="2" name="Symbol zastępczy zawartości 1"/>
          <p:cNvSpPr>
            <a:spLocks noGrp="1"/>
          </p:cNvSpPr>
          <p:nvPr>
            <p:ph idx="1"/>
          </p:nvPr>
        </p:nvSpPr>
        <p:spPr>
          <a:xfrm>
            <a:off x="457200" y="1524000"/>
            <a:ext cx="4114800" cy="4785320"/>
          </a:xfrm>
        </p:spPr>
        <p:txBody>
          <a:bodyPr>
            <a:normAutofit fontScale="55000" lnSpcReduction="20000"/>
          </a:bodyPr>
          <a:lstStyle/>
          <a:p>
            <a:pPr marL="0" indent="0">
              <a:buNone/>
            </a:pPr>
            <a:r>
              <a:rPr lang="pl-PL" sz="3800" dirty="0" smtClean="0"/>
              <a:t>Rok później 7 lipca 2005 r. tak samo jak w USA i Madrycie w godzinach poranny miały miejsce trzy eksplozje w metrze i jedna eksplozja w miejskim autobusie w centrum Londynu w Wielkiej Brytanii. W wyniku eksplozji zginęły</a:t>
            </a:r>
            <a:r>
              <a:rPr lang="pl-PL" sz="3800" dirty="0" smtClean="0">
                <a:solidFill>
                  <a:srgbClr val="FF0000"/>
                </a:solidFill>
              </a:rPr>
              <a:t> 52 </a:t>
            </a:r>
            <a:r>
              <a:rPr lang="pl-PL" sz="3800" dirty="0" smtClean="0"/>
              <a:t>osoby, a co najmniej 700 osób zostało rannych (w tym 22 osoby w stanie krytycznym). Wśród ofiar były trzy Polki: 23-letnia Monika Suchocka, 29-letnia Karolina </a:t>
            </a:r>
            <a:r>
              <a:rPr lang="pl-PL" sz="3800" dirty="0" err="1" smtClean="0"/>
              <a:t>Glück</a:t>
            </a:r>
            <a:r>
              <a:rPr lang="pl-PL" sz="3800" dirty="0" smtClean="0"/>
              <a:t> oraz 43-letnia Anna Brandt. Trzech innych Polaków zostało lekko rannych. </a:t>
            </a:r>
            <a:r>
              <a:rPr lang="pl-PL" dirty="0" smtClean="0"/>
              <a:t/>
            </a:r>
            <a:br>
              <a:rPr lang="pl-PL" dirty="0" smtClean="0"/>
            </a:br>
            <a:endParaRPr lang="pl-PL" dirty="0" smtClean="0"/>
          </a:p>
          <a:p>
            <a:endParaRPr lang="pl-PL" dirty="0"/>
          </a:p>
        </p:txBody>
      </p:sp>
      <p:pic>
        <p:nvPicPr>
          <p:cNvPr id="1026" name="Picture 2" descr="C:\Users\Andrzej\Desktop\projekt 2 g\terroryści 3.jpg"/>
          <p:cNvPicPr>
            <a:picLocks noChangeAspect="1" noChangeArrowheads="1"/>
          </p:cNvPicPr>
          <p:nvPr/>
        </p:nvPicPr>
        <p:blipFill>
          <a:blip r:embed="rId2" cstate="print"/>
          <a:srcRect/>
          <a:stretch>
            <a:fillRect/>
          </a:stretch>
        </p:blipFill>
        <p:spPr bwMode="auto">
          <a:xfrm>
            <a:off x="4499992" y="2060848"/>
            <a:ext cx="4285209" cy="299273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normAutofit/>
          </a:bodyPr>
          <a:lstStyle/>
          <a:p>
            <a:pPr algn="ctr"/>
            <a:r>
              <a:rPr lang="pl-PL" dirty="0" smtClean="0">
                <a:solidFill>
                  <a:srgbClr val="00B0F0"/>
                </a:solidFill>
                <a:latin typeface="Book Antiqua" panose="02040602050305030304" pitchFamily="18" charset="0"/>
              </a:rPr>
              <a:t>Paryż listopad 2015</a:t>
            </a:r>
            <a:endParaRPr lang="pl-PL" dirty="0">
              <a:solidFill>
                <a:srgbClr val="00B0F0"/>
              </a:solidFill>
              <a:latin typeface="Book Antiqua" panose="02040602050305030304" pitchFamily="18" charset="0"/>
            </a:endParaRPr>
          </a:p>
        </p:txBody>
      </p:sp>
      <p:sp>
        <p:nvSpPr>
          <p:cNvPr id="2" name="Symbol zastępczy zawartości 1"/>
          <p:cNvSpPr>
            <a:spLocks noGrp="1"/>
          </p:cNvSpPr>
          <p:nvPr>
            <p:ph idx="1"/>
          </p:nvPr>
        </p:nvSpPr>
        <p:spPr>
          <a:xfrm>
            <a:off x="0" y="1412776"/>
            <a:ext cx="4654352" cy="4929336"/>
          </a:xfrm>
        </p:spPr>
        <p:txBody>
          <a:bodyPr>
            <a:normAutofit/>
          </a:bodyPr>
          <a:lstStyle/>
          <a:p>
            <a:pPr>
              <a:buNone/>
            </a:pPr>
            <a:r>
              <a:rPr lang="pl-PL" dirty="0" smtClean="0"/>
              <a:t>     W krótkim odstępie czasu doszło do trzech eksplozji i sześciu strzelanin. Eksplozje miały miejsce przy </a:t>
            </a:r>
            <a:r>
              <a:rPr lang="pl-PL" dirty="0" err="1" smtClean="0"/>
              <a:t>Stade</a:t>
            </a:r>
            <a:r>
              <a:rPr lang="pl-PL" dirty="0" smtClean="0"/>
              <a:t> de </a:t>
            </a:r>
            <a:r>
              <a:rPr lang="pl-PL" dirty="0" err="1" smtClean="0"/>
              <a:t>Francew</a:t>
            </a:r>
            <a:r>
              <a:rPr lang="pl-PL" dirty="0" smtClean="0"/>
              <a:t> północnej części Saint-Denis. Najkrwawszy atak miał miejsce w teatrze </a:t>
            </a:r>
            <a:r>
              <a:rPr lang="pl-PL" dirty="0" err="1" smtClean="0"/>
              <a:t>Bataclan</a:t>
            </a:r>
            <a:r>
              <a:rPr lang="pl-PL" dirty="0" smtClean="0"/>
              <a:t>. Zamachowcy wzięli zakładników i starli się z policją. W odpowiedzi na ataki prezydent Francji </a:t>
            </a:r>
            <a:r>
              <a:rPr lang="pl-PL" dirty="0" err="1" smtClean="0"/>
              <a:t>François</a:t>
            </a:r>
            <a:r>
              <a:rPr lang="pl-PL" dirty="0" smtClean="0"/>
              <a:t> </a:t>
            </a:r>
            <a:r>
              <a:rPr lang="pl-PL" dirty="0" err="1" smtClean="0"/>
              <a:t>Hollande</a:t>
            </a:r>
            <a:r>
              <a:rPr lang="pl-PL" dirty="0" smtClean="0"/>
              <a:t> ogłosił w orędziu telewizyjnym o 23:58 czasu lokalnego stan wyjątkowy oraz tymczasowe zamknięcie granic we Francji.</a:t>
            </a:r>
            <a:endParaRPr lang="pl-PL" dirty="0"/>
          </a:p>
        </p:txBody>
      </p:sp>
      <p:pic>
        <p:nvPicPr>
          <p:cNvPr id="1026" name="Picture 2" descr="C:\Users\Andrzej\Desktop\projekt 2 g\zamachy-terrorystyczne-we-francji-321221-GALLERY_BIG.jpg"/>
          <p:cNvPicPr>
            <a:picLocks noChangeAspect="1" noChangeArrowheads="1"/>
          </p:cNvPicPr>
          <p:nvPr/>
        </p:nvPicPr>
        <p:blipFill>
          <a:blip r:embed="rId2" cstate="print"/>
          <a:srcRect/>
          <a:stretch>
            <a:fillRect/>
          </a:stretch>
        </p:blipFill>
        <p:spPr bwMode="auto">
          <a:xfrm>
            <a:off x="4716016" y="1988840"/>
            <a:ext cx="4021431" cy="28479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ctrTitle"/>
          </p:nvPr>
        </p:nvSpPr>
        <p:spPr>
          <a:xfrm>
            <a:off x="827584" y="-243407"/>
            <a:ext cx="7715283" cy="2664295"/>
          </a:xfrm>
        </p:spPr>
        <p:txBody>
          <a:bodyPr/>
          <a:lstStyle/>
          <a:p>
            <a:pPr algn="ctr"/>
            <a:r>
              <a:rPr lang="pl-PL" sz="9600" dirty="0" smtClean="0">
                <a:solidFill>
                  <a:srgbClr val="00B0F0"/>
                </a:solidFill>
              </a:rPr>
              <a:t>Wojny</a:t>
            </a:r>
            <a:endParaRPr lang="pl-PL" sz="9600" dirty="0">
              <a:solidFill>
                <a:srgbClr val="00B0F0"/>
              </a:solidFill>
            </a:endParaRPr>
          </a:p>
        </p:txBody>
      </p:sp>
      <p:sp>
        <p:nvSpPr>
          <p:cNvPr id="4" name="Prostokąt 3"/>
          <p:cNvSpPr/>
          <p:nvPr/>
        </p:nvSpPr>
        <p:spPr>
          <a:xfrm>
            <a:off x="1619672" y="3284984"/>
            <a:ext cx="8064896" cy="4154984"/>
          </a:xfrm>
          <a:prstGeom prst="rect">
            <a:avLst/>
          </a:prstGeom>
        </p:spPr>
        <p:txBody>
          <a:bodyPr wrap="square">
            <a:spAutoFit/>
          </a:bodyPr>
          <a:lstStyle/>
          <a:p>
            <a:r>
              <a:rPr lang="pl-PL" sz="2400" dirty="0">
                <a:latin typeface="Book Antiqua" panose="02040602050305030304" pitchFamily="18" charset="0"/>
              </a:rPr>
              <a:t>„Pieniądz jest nerwem wojny</a:t>
            </a:r>
            <a:r>
              <a:rPr lang="pl-PL" sz="2400" dirty="0" smtClean="0">
                <a:latin typeface="Book Antiqua" panose="02040602050305030304" pitchFamily="18" charset="0"/>
              </a:rPr>
              <a:t>”.</a:t>
            </a:r>
          </a:p>
          <a:p>
            <a:endParaRPr lang="pl-PL" sz="2400" dirty="0">
              <a:latin typeface="Book Antiqua" panose="02040602050305030304" pitchFamily="18" charset="0"/>
            </a:endParaRPr>
          </a:p>
          <a:p>
            <a:endParaRPr lang="pl-PL" sz="2400" dirty="0" smtClean="0">
              <a:latin typeface="Book Antiqua" panose="02040602050305030304" pitchFamily="18" charset="0"/>
            </a:endParaRPr>
          </a:p>
          <a:p>
            <a:r>
              <a:rPr lang="pl-PL" sz="2400" dirty="0">
                <a:latin typeface="Book Antiqua" panose="02040602050305030304" pitchFamily="18" charset="0"/>
              </a:rPr>
              <a:t>„Gotujcie się do wojny, skoroście pokoju ścierpieć </a:t>
            </a:r>
            <a:endParaRPr lang="pl-PL" sz="2400" dirty="0" smtClean="0">
              <a:latin typeface="Book Antiqua" panose="02040602050305030304" pitchFamily="18" charset="0"/>
            </a:endParaRPr>
          </a:p>
          <a:p>
            <a:r>
              <a:rPr lang="pl-PL" sz="2400" dirty="0" smtClean="0">
                <a:latin typeface="Book Antiqua" panose="02040602050305030304" pitchFamily="18" charset="0"/>
              </a:rPr>
              <a:t>nie </a:t>
            </a:r>
            <a:r>
              <a:rPr lang="pl-PL" sz="2400" dirty="0">
                <a:latin typeface="Book Antiqua" panose="02040602050305030304" pitchFamily="18" charset="0"/>
              </a:rPr>
              <a:t>potrafili</a:t>
            </a:r>
            <a:r>
              <a:rPr lang="pl-PL" sz="2400" dirty="0" smtClean="0">
                <a:latin typeface="Book Antiqua" panose="02040602050305030304" pitchFamily="18" charset="0"/>
              </a:rPr>
              <a:t>”.</a:t>
            </a:r>
          </a:p>
          <a:p>
            <a:endParaRPr lang="pl-PL" sz="2400" dirty="0">
              <a:latin typeface="Book Antiqua" panose="02040602050305030304" pitchFamily="18" charset="0"/>
            </a:endParaRPr>
          </a:p>
          <a:p>
            <a:endParaRPr lang="pl-PL" sz="2400" dirty="0" smtClean="0">
              <a:latin typeface="Book Antiqua" panose="02040602050305030304" pitchFamily="18" charset="0"/>
            </a:endParaRPr>
          </a:p>
          <a:p>
            <a:endParaRPr lang="pl-PL" sz="2400" dirty="0">
              <a:latin typeface="Book Antiqua" panose="02040602050305030304" pitchFamily="18" charset="0"/>
            </a:endParaRPr>
          </a:p>
          <a:p>
            <a:endParaRPr lang="pl-PL" sz="2400" dirty="0" smtClean="0">
              <a:latin typeface="Book Antiqua" panose="02040602050305030304" pitchFamily="18" charset="0"/>
            </a:endParaRPr>
          </a:p>
          <a:p>
            <a:endParaRPr lang="pl-PL" sz="2400" dirty="0">
              <a:latin typeface="Book Antiqua" panose="02040602050305030304" pitchFamily="18" charset="0"/>
            </a:endParaRPr>
          </a:p>
          <a:p>
            <a:endParaRPr lang="pl-PL" sz="2400" dirty="0">
              <a:latin typeface="Book Antiqua" panose="02040602050305030304"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467544" y="332656"/>
            <a:ext cx="8229600" cy="886544"/>
          </a:xfrm>
        </p:spPr>
        <p:txBody>
          <a:bodyPr>
            <a:normAutofit/>
          </a:bodyPr>
          <a:lstStyle/>
          <a:p>
            <a:pPr algn="ctr"/>
            <a:r>
              <a:rPr lang="pl-PL" dirty="0" smtClean="0">
                <a:solidFill>
                  <a:srgbClr val="00B0F0"/>
                </a:solidFill>
                <a:latin typeface="Book Antiqua" panose="02040602050305030304" pitchFamily="18" charset="0"/>
              </a:rPr>
              <a:t>Wojna domowa w Syrii</a:t>
            </a:r>
            <a:endParaRPr lang="pl-PL" dirty="0">
              <a:solidFill>
                <a:srgbClr val="00B0F0"/>
              </a:solidFill>
              <a:latin typeface="Book Antiqua" panose="02040602050305030304" pitchFamily="18" charset="0"/>
            </a:endParaRPr>
          </a:p>
        </p:txBody>
      </p:sp>
      <p:sp>
        <p:nvSpPr>
          <p:cNvPr id="2" name="Symbol zastępczy zawartości 1"/>
          <p:cNvSpPr>
            <a:spLocks noGrp="1"/>
          </p:cNvSpPr>
          <p:nvPr>
            <p:ph idx="1"/>
          </p:nvPr>
        </p:nvSpPr>
        <p:spPr>
          <a:xfrm>
            <a:off x="395536" y="1219200"/>
            <a:ext cx="8424936" cy="2785864"/>
          </a:xfrm>
        </p:spPr>
        <p:txBody>
          <a:bodyPr>
            <a:normAutofit/>
          </a:bodyPr>
          <a:lstStyle/>
          <a:p>
            <a:pPr marL="0" indent="0">
              <a:buNone/>
            </a:pPr>
            <a:r>
              <a:rPr lang="pl-PL" sz="2000" dirty="0" smtClean="0"/>
              <a:t>W 2011 w Syrii rozpoczęło się antyrządowe powstanie. Jego przyczyną były </a:t>
            </a:r>
            <a:r>
              <a:rPr lang="pl-PL" sz="2000" dirty="0" err="1" smtClean="0"/>
              <a:t>dziesięcioetnie</a:t>
            </a:r>
            <a:r>
              <a:rPr lang="pl-PL" sz="2000" dirty="0" smtClean="0"/>
              <a:t> autorytarne rządy </a:t>
            </a:r>
            <a:r>
              <a:rPr lang="pl-PL" sz="2000" dirty="0" err="1" smtClean="0"/>
              <a:t>Baszszara</a:t>
            </a:r>
            <a:r>
              <a:rPr lang="pl-PL" sz="2000" dirty="0" smtClean="0"/>
              <a:t> al-</a:t>
            </a:r>
            <a:r>
              <a:rPr lang="pl-PL" sz="2000" dirty="0" err="1" smtClean="0"/>
              <a:t>Asada</a:t>
            </a:r>
            <a:r>
              <a:rPr lang="pl-PL" sz="2000" dirty="0" smtClean="0"/>
              <a:t>, syna syryjskiego dyktatora Hafiza al-</a:t>
            </a:r>
            <a:r>
              <a:rPr lang="pl-PL" sz="2000" dirty="0" err="1" smtClean="0"/>
              <a:t>Asada</a:t>
            </a:r>
            <a:r>
              <a:rPr lang="pl-PL" sz="2000" dirty="0" smtClean="0"/>
              <a:t>, który był u władzy przez 30 lat. Inspiracją dla Syryjczyków do protestów, a następnie zbrojnego wystąpienia były udane rewolucje w Tunezji i Egipcie oraz wojna domowa w Libii.</a:t>
            </a:r>
          </a:p>
          <a:p>
            <a:pPr>
              <a:buNone/>
            </a:pPr>
            <a:endParaRPr lang="pl-PL" sz="2000" dirty="0" smtClean="0"/>
          </a:p>
          <a:p>
            <a:endParaRPr lang="pl-PL" sz="2000" dirty="0"/>
          </a:p>
        </p:txBody>
      </p:sp>
      <p:pic>
        <p:nvPicPr>
          <p:cNvPr id="1028" name="Picture 4" descr="C:\Users\Andrzej\Desktop\syria 4.jpeg"/>
          <p:cNvPicPr>
            <a:picLocks noChangeAspect="1" noChangeArrowheads="1"/>
          </p:cNvPicPr>
          <p:nvPr/>
        </p:nvPicPr>
        <p:blipFill>
          <a:blip r:embed="rId2" cstate="print"/>
          <a:srcRect/>
          <a:stretch>
            <a:fillRect/>
          </a:stretch>
        </p:blipFill>
        <p:spPr bwMode="auto">
          <a:xfrm>
            <a:off x="1475656" y="3789040"/>
            <a:ext cx="5904656" cy="295252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ndrzej\Desktop\syria 2.jpg"/>
          <p:cNvPicPr>
            <a:picLocks noChangeAspect="1" noChangeArrowheads="1"/>
          </p:cNvPicPr>
          <p:nvPr/>
        </p:nvPicPr>
        <p:blipFill>
          <a:blip r:embed="rId2" cstate="print"/>
          <a:srcRect/>
          <a:stretch>
            <a:fillRect/>
          </a:stretch>
        </p:blipFill>
        <p:spPr bwMode="auto">
          <a:xfrm rot="21370843">
            <a:off x="261533" y="387181"/>
            <a:ext cx="3885657" cy="2592288"/>
          </a:xfrm>
          <a:prstGeom prst="rect">
            <a:avLst/>
          </a:prstGeom>
          <a:ln>
            <a:noFill/>
          </a:ln>
          <a:effectLst>
            <a:outerShdw blurRad="292100" dist="139700" dir="2700000" algn="tl" rotWithShape="0">
              <a:srgbClr val="333333">
                <a:alpha val="65000"/>
              </a:srgbClr>
            </a:outerShdw>
          </a:effectLst>
        </p:spPr>
      </p:pic>
      <p:pic>
        <p:nvPicPr>
          <p:cNvPr id="2051" name="Picture 3" descr="C:\Users\Andrzej\Desktop\syria 3.jpg"/>
          <p:cNvPicPr>
            <a:picLocks noChangeAspect="1" noChangeArrowheads="1"/>
          </p:cNvPicPr>
          <p:nvPr/>
        </p:nvPicPr>
        <p:blipFill>
          <a:blip r:embed="rId3" cstate="print"/>
          <a:srcRect/>
          <a:stretch>
            <a:fillRect/>
          </a:stretch>
        </p:blipFill>
        <p:spPr bwMode="auto">
          <a:xfrm rot="601162">
            <a:off x="4622521" y="530841"/>
            <a:ext cx="4161789" cy="2601118"/>
          </a:xfrm>
          <a:prstGeom prst="rect">
            <a:avLst/>
          </a:prstGeom>
          <a:ln>
            <a:noFill/>
          </a:ln>
          <a:effectLst>
            <a:outerShdw blurRad="292100" dist="139700" dir="2700000" algn="tl" rotWithShape="0">
              <a:srgbClr val="333333">
                <a:alpha val="65000"/>
              </a:srgbClr>
            </a:outerShdw>
          </a:effectLst>
        </p:spPr>
      </p:pic>
      <p:pic>
        <p:nvPicPr>
          <p:cNvPr id="2052" name="Picture 4" descr="C:\Users\Andrzej\Desktop\00042SI0SSKHP7SG-C116-F4syria 1.jpg"/>
          <p:cNvPicPr>
            <a:picLocks noChangeAspect="1" noChangeArrowheads="1"/>
          </p:cNvPicPr>
          <p:nvPr/>
        </p:nvPicPr>
        <p:blipFill>
          <a:blip r:embed="rId4" cstate="print"/>
          <a:srcRect/>
          <a:stretch>
            <a:fillRect/>
          </a:stretch>
        </p:blipFill>
        <p:spPr bwMode="auto">
          <a:xfrm rot="615499">
            <a:off x="454347" y="3615020"/>
            <a:ext cx="3942700" cy="2631753"/>
          </a:xfrm>
          <a:prstGeom prst="rect">
            <a:avLst/>
          </a:prstGeom>
          <a:ln>
            <a:noFill/>
          </a:ln>
          <a:effectLst>
            <a:outerShdw blurRad="292100" dist="139700" dir="2700000" algn="tl" rotWithShape="0">
              <a:srgbClr val="333333">
                <a:alpha val="65000"/>
              </a:srgbClr>
            </a:outerShdw>
          </a:effectLst>
        </p:spPr>
      </p:pic>
      <p:pic>
        <p:nvPicPr>
          <p:cNvPr id="2053" name="Picture 5" descr="C:\Users\Andrzej\Desktop\c91a9afc-d7bf-4ff5-8558-909d3ce067ad.jpg"/>
          <p:cNvPicPr>
            <a:picLocks noChangeAspect="1" noChangeArrowheads="1"/>
          </p:cNvPicPr>
          <p:nvPr/>
        </p:nvPicPr>
        <p:blipFill>
          <a:blip r:embed="rId5" cstate="print"/>
          <a:srcRect/>
          <a:stretch>
            <a:fillRect/>
          </a:stretch>
        </p:blipFill>
        <p:spPr bwMode="auto">
          <a:xfrm rot="20855966">
            <a:off x="4646654" y="3789306"/>
            <a:ext cx="4288366" cy="241220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1945201" y="404664"/>
            <a:ext cx="6589199" cy="1500336"/>
          </a:xfrm>
        </p:spPr>
        <p:txBody>
          <a:bodyPr>
            <a:normAutofit/>
          </a:bodyPr>
          <a:lstStyle/>
          <a:p>
            <a:pPr algn="ctr"/>
            <a:r>
              <a:rPr lang="pl-PL" b="1" dirty="0" smtClean="0">
                <a:solidFill>
                  <a:srgbClr val="00B0F0"/>
                </a:solidFill>
                <a:latin typeface="Book Antiqua" panose="02040602050305030304" pitchFamily="18" charset="0"/>
              </a:rPr>
              <a:t>Konflikt na wschodniej Ukrainie</a:t>
            </a:r>
            <a:r>
              <a:rPr lang="pl-PL" dirty="0" smtClean="0">
                <a:solidFill>
                  <a:srgbClr val="00B0F0"/>
                </a:solidFill>
                <a:latin typeface="Book Antiqua" panose="02040602050305030304" pitchFamily="18" charset="0"/>
              </a:rPr>
              <a:t> (</a:t>
            </a:r>
            <a:r>
              <a:rPr lang="pl-PL" b="1" dirty="0" smtClean="0">
                <a:solidFill>
                  <a:srgbClr val="00B0F0"/>
                </a:solidFill>
                <a:latin typeface="Book Antiqua" panose="02040602050305030304" pitchFamily="18" charset="0"/>
              </a:rPr>
              <a:t>wojna w Donbasie</a:t>
            </a:r>
            <a:r>
              <a:rPr lang="pl-PL" dirty="0" smtClean="0">
                <a:solidFill>
                  <a:srgbClr val="00B0F0"/>
                </a:solidFill>
                <a:latin typeface="Book Antiqua" panose="02040602050305030304" pitchFamily="18" charset="0"/>
              </a:rPr>
              <a:t>)</a:t>
            </a:r>
            <a:endParaRPr lang="pl-PL" dirty="0">
              <a:solidFill>
                <a:srgbClr val="00B0F0"/>
              </a:solidFill>
              <a:latin typeface="Book Antiqua" panose="02040602050305030304" pitchFamily="18" charset="0"/>
            </a:endParaRPr>
          </a:p>
        </p:txBody>
      </p:sp>
      <p:sp>
        <p:nvSpPr>
          <p:cNvPr id="2" name="Symbol zastępczy zawartości 1"/>
          <p:cNvSpPr>
            <a:spLocks noGrp="1"/>
          </p:cNvSpPr>
          <p:nvPr>
            <p:ph idx="1"/>
          </p:nvPr>
        </p:nvSpPr>
        <p:spPr>
          <a:xfrm>
            <a:off x="323528" y="1628800"/>
            <a:ext cx="8352928" cy="2304256"/>
          </a:xfrm>
        </p:spPr>
        <p:txBody>
          <a:bodyPr>
            <a:normAutofit/>
          </a:bodyPr>
          <a:lstStyle/>
          <a:p>
            <a:pPr marL="0" indent="0">
              <a:buNone/>
            </a:pPr>
            <a:r>
              <a:rPr lang="pl-PL" dirty="0"/>
              <a:t>W</a:t>
            </a:r>
            <a:r>
              <a:rPr lang="pl-PL" dirty="0" smtClean="0"/>
              <a:t>ojna hybrydowa na terenie obwodu donieckiego i </a:t>
            </a:r>
            <a:r>
              <a:rPr lang="pl-PL" dirty="0" err="1" smtClean="0"/>
              <a:t>ługańskiego</a:t>
            </a:r>
            <a:r>
              <a:rPr lang="pl-PL" dirty="0" smtClean="0"/>
              <a:t> Ukrainy rozpoczęła się w kwietniu 2014. Zbrojne wystąpienie separatystów (wspieranych przez rosyjską armię i siły specjalne) dążących do oderwania tego terytorium od Ukrainy było poprzedzone przez marcowe wystąpienia prorosyjskie i kryzys krymski, które nastąpiły po rewolucji   </a:t>
            </a:r>
            <a:r>
              <a:rPr lang="pl-PL" dirty="0" err="1" smtClean="0"/>
              <a:t>Euromajdanu</a:t>
            </a:r>
            <a:r>
              <a:rPr lang="pl-PL" dirty="0" smtClean="0"/>
              <a:t>.</a:t>
            </a:r>
            <a:endParaRPr lang="pl-PL" dirty="0"/>
          </a:p>
        </p:txBody>
      </p:sp>
      <p:pic>
        <p:nvPicPr>
          <p:cNvPr id="3074" name="Picture 2" descr="C:\Users\Andrzej\Desktop\rosja.jpg"/>
          <p:cNvPicPr>
            <a:picLocks noChangeAspect="1" noChangeArrowheads="1"/>
          </p:cNvPicPr>
          <p:nvPr/>
        </p:nvPicPr>
        <p:blipFill>
          <a:blip r:embed="rId2" cstate="print"/>
          <a:srcRect/>
          <a:stretch>
            <a:fillRect/>
          </a:stretch>
        </p:blipFill>
        <p:spPr bwMode="auto">
          <a:xfrm>
            <a:off x="1911500" y="3573016"/>
            <a:ext cx="4817794" cy="295232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ndrzej\Desktop\afganistan.jpg"/>
          <p:cNvPicPr>
            <a:picLocks noChangeAspect="1" noChangeArrowheads="1"/>
          </p:cNvPicPr>
          <p:nvPr/>
        </p:nvPicPr>
        <p:blipFill>
          <a:blip r:embed="rId2" cstate="print"/>
          <a:srcRect/>
          <a:stretch>
            <a:fillRect/>
          </a:stretch>
        </p:blipFill>
        <p:spPr bwMode="auto">
          <a:xfrm>
            <a:off x="5074851" y="4257092"/>
            <a:ext cx="3684609" cy="2088232"/>
          </a:xfrm>
          <a:prstGeom prst="rect">
            <a:avLst/>
          </a:prstGeom>
          <a:ln>
            <a:noFill/>
          </a:ln>
          <a:effectLst>
            <a:outerShdw blurRad="292100" dist="139700" dir="2700000" algn="tl" rotWithShape="0">
              <a:srgbClr val="333333">
                <a:alpha val="65000"/>
              </a:srgbClr>
            </a:outerShdw>
          </a:effectLst>
        </p:spPr>
      </p:pic>
      <p:sp>
        <p:nvSpPr>
          <p:cNvPr id="3" name="Tytuł 2"/>
          <p:cNvSpPr>
            <a:spLocks noGrp="1"/>
          </p:cNvSpPr>
          <p:nvPr>
            <p:ph type="title"/>
          </p:nvPr>
        </p:nvSpPr>
        <p:spPr>
          <a:xfrm>
            <a:off x="395536" y="188640"/>
            <a:ext cx="8229600" cy="1872208"/>
          </a:xfrm>
        </p:spPr>
        <p:txBody>
          <a:bodyPr/>
          <a:lstStyle/>
          <a:p>
            <a:pPr algn="ctr"/>
            <a:r>
              <a:rPr lang="pl-PL" b="1" dirty="0" smtClean="0">
                <a:solidFill>
                  <a:srgbClr val="00B0F0"/>
                </a:solidFill>
                <a:latin typeface="Book Antiqua" panose="02040602050305030304" pitchFamily="18" charset="0"/>
              </a:rPr>
              <a:t>Wojna w Afganistanie (od 2001)</a:t>
            </a:r>
            <a:endParaRPr lang="pl-PL" dirty="0">
              <a:solidFill>
                <a:srgbClr val="00B0F0"/>
              </a:solidFill>
              <a:latin typeface="Book Antiqua" panose="02040602050305030304" pitchFamily="18" charset="0"/>
            </a:endParaRPr>
          </a:p>
        </p:txBody>
      </p:sp>
      <p:sp>
        <p:nvSpPr>
          <p:cNvPr id="2" name="Symbol zastępczy zawartości 1"/>
          <p:cNvSpPr>
            <a:spLocks noGrp="1"/>
          </p:cNvSpPr>
          <p:nvPr>
            <p:ph idx="1"/>
          </p:nvPr>
        </p:nvSpPr>
        <p:spPr>
          <a:xfrm>
            <a:off x="258854" y="1124744"/>
            <a:ext cx="8489610" cy="3240360"/>
          </a:xfrm>
        </p:spPr>
        <p:txBody>
          <a:bodyPr>
            <a:noAutofit/>
          </a:bodyPr>
          <a:lstStyle/>
          <a:p>
            <a:pPr marL="0" indent="0">
              <a:buNone/>
            </a:pPr>
            <a:r>
              <a:rPr lang="pl-PL" sz="2100" dirty="0"/>
              <a:t>Z</a:t>
            </a:r>
            <a:r>
              <a:rPr lang="pl-PL" sz="2100" dirty="0" smtClean="0"/>
              <a:t>espół zapoczątkowanych 7 października 2001 roku militarnych i niemilitarnych operacji wojskowych prowadzonych przez Sojusz Północnoatlantycki i niektóre państwa nie będące członkami NATO na terytorium Afganistanu, w działaniach skierowanych początkowo przeciwko kierowanemu przez Talibów i rządowi Afganistanu oraz jego siłom zbrojnym. Ciągłe zamachy terrorystyczne nad ludnością cywilną oraz ataki zbrojne</a:t>
            </a:r>
            <a:r>
              <a:rPr lang="pl-PL" sz="2100" dirty="0"/>
              <a:t> </a:t>
            </a:r>
            <a:r>
              <a:rPr lang="pl-PL" sz="2100" dirty="0" smtClean="0"/>
              <a:t>na oddziały wojskowe NATO nie pozwalają na proces stabilizacji kraju, jest to najdłuższy konflikt od czasu wojny wietnamskiej.</a:t>
            </a:r>
            <a:endParaRPr lang="pl-PL" sz="2100" dirty="0"/>
          </a:p>
        </p:txBody>
      </p:sp>
      <p:pic>
        <p:nvPicPr>
          <p:cNvPr id="4099" name="Picture 3" descr="C:\Users\Andrzej\Desktop\0f17bb4fe64d62ba5d87cc6a8c80bdcb.jpg"/>
          <p:cNvPicPr>
            <a:picLocks noChangeAspect="1" noChangeArrowheads="1"/>
          </p:cNvPicPr>
          <p:nvPr/>
        </p:nvPicPr>
        <p:blipFill>
          <a:blip r:embed="rId3" cstate="print"/>
          <a:srcRect/>
          <a:stretch>
            <a:fillRect/>
          </a:stretch>
        </p:blipFill>
        <p:spPr bwMode="auto">
          <a:xfrm>
            <a:off x="407197" y="4581128"/>
            <a:ext cx="3927014" cy="208823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75656" y="764704"/>
            <a:ext cx="6591985" cy="562350"/>
          </a:xfrm>
        </p:spPr>
        <p:txBody>
          <a:bodyPr>
            <a:normAutofit fontScale="90000"/>
          </a:bodyPr>
          <a:lstStyle/>
          <a:p>
            <a:pPr algn="ctr"/>
            <a:r>
              <a:rPr lang="pl-PL" sz="3600" dirty="0">
                <a:solidFill>
                  <a:srgbClr val="00B0F0"/>
                </a:solidFill>
                <a:latin typeface="Book Antiqua" panose="02040602050305030304" pitchFamily="18" charset="0"/>
              </a:rPr>
              <a:t>ZMIANY </a:t>
            </a:r>
            <a:r>
              <a:rPr lang="pl-PL" sz="3600" dirty="0" smtClean="0">
                <a:solidFill>
                  <a:srgbClr val="00B0F0"/>
                </a:solidFill>
                <a:latin typeface="Book Antiqua" panose="02040602050305030304" pitchFamily="18" charset="0"/>
              </a:rPr>
              <a:t>DEMOGRAFICZNE</a:t>
            </a:r>
            <a:endParaRPr lang="pl-PL" sz="3600" dirty="0">
              <a:solidFill>
                <a:srgbClr val="00B0F0"/>
              </a:solidFill>
              <a:latin typeface="Book Antiqua" panose="02040602050305030304" pitchFamily="18" charset="0"/>
            </a:endParaRPr>
          </a:p>
        </p:txBody>
      </p:sp>
      <p:sp>
        <p:nvSpPr>
          <p:cNvPr id="3" name="Symbol zastępczy tekstu 2"/>
          <p:cNvSpPr>
            <a:spLocks noGrp="1"/>
          </p:cNvSpPr>
          <p:nvPr>
            <p:ph type="body" idx="1"/>
          </p:nvPr>
        </p:nvSpPr>
        <p:spPr>
          <a:xfrm>
            <a:off x="1475657" y="1916832"/>
            <a:ext cx="7058744" cy="4320480"/>
          </a:xfrm>
        </p:spPr>
        <p:txBody>
          <a:bodyPr>
            <a:normAutofit/>
          </a:bodyPr>
          <a:lstStyle/>
          <a:p>
            <a:r>
              <a:rPr lang="pl-PL" b="1" dirty="0" smtClean="0"/>
              <a:t>Demografia</a:t>
            </a:r>
            <a:r>
              <a:rPr lang="pl-PL" dirty="0" smtClean="0"/>
              <a:t> </a:t>
            </a:r>
            <a:r>
              <a:rPr lang="pl-PL" dirty="0"/>
              <a:t>to dziedzina nauki zajmująca się powstawaniem, życiem i przemijaniem społeczności </a:t>
            </a:r>
            <a:r>
              <a:rPr lang="pl-PL" dirty="0" smtClean="0"/>
              <a:t>ludzkiej</a:t>
            </a:r>
            <a:r>
              <a:rPr lang="pl-PL" dirty="0"/>
              <a:t>. Demografia zajmuje się w równej mierze przyrostem naturalnym, migracjami, strukturą społeczną (wiek, płeć, przynależność zawodowa, narodowość, wyznanie) oraz ich rozmieszczeniem przestrzennym i oddziaływaniami społecznymi i socjologicznymi.</a:t>
            </a:r>
          </a:p>
        </p:txBody>
      </p:sp>
      <p:pic>
        <p:nvPicPr>
          <p:cNvPr id="4" name="Obraz 3"/>
          <p:cNvPicPr>
            <a:picLocks noChangeAspect="1"/>
          </p:cNvPicPr>
          <p:nvPr/>
        </p:nvPicPr>
        <p:blipFill>
          <a:blip r:embed="rId2"/>
          <a:stretch>
            <a:fillRect/>
          </a:stretch>
        </p:blipFill>
        <p:spPr>
          <a:xfrm>
            <a:off x="2051720" y="4578583"/>
            <a:ext cx="5184576" cy="2162785"/>
          </a:xfrm>
          <a:prstGeom prst="rect">
            <a:avLst/>
          </a:prstGeom>
        </p:spPr>
      </p:pic>
    </p:spTree>
    <p:extLst>
      <p:ext uri="{BB962C8B-B14F-4D97-AF65-F5344CB8AC3E}">
        <p14:creationId xmlns:p14="http://schemas.microsoft.com/office/powerpoint/2010/main" val="25659220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39553" y="0"/>
            <a:ext cx="7994848" cy="1124744"/>
          </a:xfrm>
        </p:spPr>
        <p:txBody>
          <a:bodyPr>
            <a:normAutofit/>
          </a:bodyPr>
          <a:lstStyle/>
          <a:p>
            <a:pPr algn="ctr"/>
            <a:r>
              <a:rPr lang="pl-PL" sz="3600" dirty="0" smtClean="0">
                <a:solidFill>
                  <a:srgbClr val="00B0F0"/>
                </a:solidFill>
                <a:latin typeface="Book Antiqua" panose="02040602050305030304" pitchFamily="18" charset="0"/>
              </a:rPr>
              <a:t>Polska</a:t>
            </a:r>
            <a:endParaRPr lang="pl-PL" sz="3600" dirty="0">
              <a:solidFill>
                <a:srgbClr val="00B0F0"/>
              </a:solidFill>
              <a:latin typeface="Book Antiqua" panose="02040602050305030304" pitchFamily="18" charset="0"/>
            </a:endParaRPr>
          </a:p>
        </p:txBody>
      </p:sp>
      <p:sp>
        <p:nvSpPr>
          <p:cNvPr id="3" name="Symbol zastępczy tekstu 2"/>
          <p:cNvSpPr>
            <a:spLocks noGrp="1"/>
          </p:cNvSpPr>
          <p:nvPr>
            <p:ph type="body" idx="1"/>
          </p:nvPr>
        </p:nvSpPr>
        <p:spPr>
          <a:xfrm>
            <a:off x="1403647" y="1340768"/>
            <a:ext cx="7130753" cy="4752528"/>
          </a:xfrm>
        </p:spPr>
        <p:txBody>
          <a:bodyPr>
            <a:normAutofit/>
          </a:bodyPr>
          <a:lstStyle/>
          <a:p>
            <a:r>
              <a:rPr lang="pl-PL" dirty="0" smtClean="0">
                <a:solidFill>
                  <a:srgbClr val="0070C0"/>
                </a:solidFill>
                <a:latin typeface="Book Antiqua" panose="02040602050305030304" pitchFamily="18" charset="0"/>
              </a:rPr>
              <a:t>Liczba mieszkańców 38 mln Polaków </a:t>
            </a:r>
          </a:p>
          <a:p>
            <a:endParaRPr lang="pl-PL" dirty="0">
              <a:solidFill>
                <a:srgbClr val="0070C0"/>
              </a:solidFill>
              <a:latin typeface="Book Antiqua" panose="02040602050305030304" pitchFamily="18" charset="0"/>
            </a:endParaRPr>
          </a:p>
          <a:p>
            <a:r>
              <a:rPr lang="pl-PL" dirty="0" smtClean="0">
                <a:solidFill>
                  <a:srgbClr val="0070C0"/>
                </a:solidFill>
                <a:latin typeface="Book Antiqua" panose="02040602050305030304" pitchFamily="18" charset="0"/>
              </a:rPr>
              <a:t>          Kobiety </a:t>
            </a:r>
            <a:r>
              <a:rPr lang="pl-PL" dirty="0">
                <a:solidFill>
                  <a:srgbClr val="0070C0"/>
                </a:solidFill>
                <a:latin typeface="Book Antiqua" panose="02040602050305030304" pitchFamily="18" charset="0"/>
              </a:rPr>
              <a:t>51,6%  </a:t>
            </a:r>
            <a:r>
              <a:rPr lang="pl-PL" dirty="0" smtClean="0">
                <a:solidFill>
                  <a:srgbClr val="0070C0"/>
                </a:solidFill>
                <a:latin typeface="Book Antiqua" panose="02040602050305030304" pitchFamily="18" charset="0"/>
              </a:rPr>
              <a:t>                    Mężczyźni 48,4%</a:t>
            </a:r>
          </a:p>
          <a:p>
            <a:endParaRPr lang="pl-PL" dirty="0" smtClean="0">
              <a:solidFill>
                <a:srgbClr val="0070C0"/>
              </a:solidFill>
              <a:latin typeface="Book Antiqua" panose="02040602050305030304" pitchFamily="18" charset="0"/>
            </a:endParaRPr>
          </a:p>
          <a:p>
            <a:r>
              <a:rPr lang="pl-PL" u="sng" dirty="0">
                <a:solidFill>
                  <a:srgbClr val="0070C0"/>
                </a:solidFill>
                <a:latin typeface="Book Antiqua" panose="02040602050305030304" pitchFamily="18" charset="0"/>
              </a:rPr>
              <a:t>P</a:t>
            </a:r>
            <a:r>
              <a:rPr lang="pl-PL" u="sng" dirty="0" smtClean="0">
                <a:solidFill>
                  <a:srgbClr val="0070C0"/>
                </a:solidFill>
                <a:latin typeface="Book Antiqua" panose="02040602050305030304" pitchFamily="18" charset="0"/>
              </a:rPr>
              <a:t>oza </a:t>
            </a:r>
            <a:r>
              <a:rPr lang="pl-PL" u="sng" dirty="0">
                <a:solidFill>
                  <a:srgbClr val="0070C0"/>
                </a:solidFill>
                <a:latin typeface="Book Antiqua" panose="02040602050305030304" pitchFamily="18" charset="0"/>
              </a:rPr>
              <a:t>krajem </a:t>
            </a:r>
            <a:r>
              <a:rPr lang="pl-PL" u="sng" dirty="0" smtClean="0">
                <a:solidFill>
                  <a:srgbClr val="0070C0"/>
                </a:solidFill>
                <a:latin typeface="Book Antiqua" panose="02040602050305030304" pitchFamily="18" charset="0"/>
              </a:rPr>
              <a:t>przebywa 21 mln Polaków!</a:t>
            </a:r>
          </a:p>
          <a:p>
            <a:endParaRPr lang="pl-PL" u="sng" dirty="0">
              <a:solidFill>
                <a:srgbClr val="0070C0"/>
              </a:solidFill>
              <a:latin typeface="Book Antiqua" panose="02040602050305030304" pitchFamily="18" charset="0"/>
            </a:endParaRPr>
          </a:p>
          <a:p>
            <a:endParaRPr lang="pl-PL" u="sng" dirty="0" smtClean="0">
              <a:solidFill>
                <a:srgbClr val="0070C0"/>
              </a:solidFill>
              <a:latin typeface="Book Antiqua" panose="02040602050305030304" pitchFamily="18" charset="0"/>
            </a:endParaRPr>
          </a:p>
        </p:txBody>
      </p:sp>
      <p:pic>
        <p:nvPicPr>
          <p:cNvPr id="4" name="Obraz 3"/>
          <p:cNvPicPr>
            <a:picLocks noChangeAspect="1"/>
          </p:cNvPicPr>
          <p:nvPr/>
        </p:nvPicPr>
        <p:blipFill>
          <a:blip r:embed="rId2"/>
          <a:stretch>
            <a:fillRect/>
          </a:stretch>
        </p:blipFill>
        <p:spPr>
          <a:xfrm>
            <a:off x="3203848" y="4330711"/>
            <a:ext cx="3325687" cy="2410657"/>
          </a:xfrm>
          <a:prstGeom prst="rect">
            <a:avLst/>
          </a:prstGeom>
        </p:spPr>
      </p:pic>
    </p:spTree>
    <p:extLst>
      <p:ext uri="{BB962C8B-B14F-4D97-AF65-F5344CB8AC3E}">
        <p14:creationId xmlns:p14="http://schemas.microsoft.com/office/powerpoint/2010/main" val="10248894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idx="1"/>
          </p:nvPr>
        </p:nvSpPr>
        <p:spPr>
          <a:xfrm>
            <a:off x="1331640" y="44624"/>
            <a:ext cx="6986736" cy="6408712"/>
          </a:xfrm>
        </p:spPr>
        <p:txBody>
          <a:bodyPr>
            <a:normAutofit/>
          </a:bodyPr>
          <a:lstStyle/>
          <a:p>
            <a:pPr algn="ctr"/>
            <a:r>
              <a:rPr lang="pl-PL" sz="3600" dirty="0" smtClean="0">
                <a:solidFill>
                  <a:srgbClr val="00B0F0"/>
                </a:solidFill>
                <a:latin typeface="Book Antiqua" panose="02040602050305030304" pitchFamily="18" charset="0"/>
              </a:rPr>
              <a:t>Świat </a:t>
            </a:r>
            <a:r>
              <a:rPr lang="pl-PL" sz="3600" dirty="0">
                <a:solidFill>
                  <a:srgbClr val="00B0F0"/>
                </a:solidFill>
                <a:latin typeface="Book Antiqua" panose="02040602050305030304" pitchFamily="18" charset="0"/>
              </a:rPr>
              <a:t>nigdy nie był </a:t>
            </a:r>
            <a:r>
              <a:rPr lang="pl-PL" sz="3600" dirty="0" smtClean="0">
                <a:solidFill>
                  <a:srgbClr val="00B0F0"/>
                </a:solidFill>
                <a:latin typeface="Book Antiqua" panose="02040602050305030304" pitchFamily="18" charset="0"/>
              </a:rPr>
              <a:t>idealny</a:t>
            </a:r>
          </a:p>
          <a:p>
            <a:r>
              <a:rPr lang="pl-PL" dirty="0"/>
              <a:t>O</a:t>
            </a:r>
            <a:r>
              <a:rPr lang="pl-PL" dirty="0" smtClean="0"/>
              <a:t>d </a:t>
            </a:r>
            <a:r>
              <a:rPr lang="pl-PL" dirty="0"/>
              <a:t>zawsze borykał się z najróżniejszymi problemami, takimi jak epidemie, bieda, głód, nieporozumienia i wojny pomiędzy </a:t>
            </a:r>
            <a:r>
              <a:rPr lang="pl-PL" dirty="0" smtClean="0"/>
              <a:t>państwami.</a:t>
            </a:r>
          </a:p>
          <a:p>
            <a:r>
              <a:rPr lang="pl-PL" dirty="0" smtClean="0"/>
              <a:t>Te </a:t>
            </a:r>
            <a:r>
              <a:rPr lang="pl-PL" dirty="0"/>
              <a:t>kwestie są odwieczne. Nigdy nie da się zupełnie zlikwidować ich wszystkich, ponieważ obojętnie jakie znalazłoby się wyjście, zawsze znajdzie się ktoś niezadowolony. Ludzka natura „nie pozwala” na rozwiązanie głównych światowych </a:t>
            </a:r>
            <a:r>
              <a:rPr lang="pl-PL" dirty="0" smtClean="0"/>
              <a:t>problemów i sytuacji</a:t>
            </a:r>
            <a:r>
              <a:rPr lang="pl-PL" dirty="0"/>
              <a:t>.</a:t>
            </a:r>
          </a:p>
        </p:txBody>
      </p:sp>
      <p:pic>
        <p:nvPicPr>
          <p:cNvPr id="5" name="Obraz 4"/>
          <p:cNvPicPr>
            <a:picLocks noChangeAspect="1"/>
          </p:cNvPicPr>
          <p:nvPr/>
        </p:nvPicPr>
        <p:blipFill>
          <a:blip r:embed="rId2"/>
          <a:stretch>
            <a:fillRect/>
          </a:stretch>
        </p:blipFill>
        <p:spPr>
          <a:xfrm>
            <a:off x="1619672" y="3691054"/>
            <a:ext cx="5834378" cy="3166946"/>
          </a:xfrm>
          <a:prstGeom prst="rect">
            <a:avLst/>
          </a:prstGeom>
        </p:spPr>
      </p:pic>
    </p:spTree>
    <p:extLst>
      <p:ext uri="{BB962C8B-B14F-4D97-AF65-F5344CB8AC3E}">
        <p14:creationId xmlns:p14="http://schemas.microsoft.com/office/powerpoint/2010/main" val="707712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2706267" y="1484784"/>
            <a:ext cx="4381500" cy="5143500"/>
          </a:xfrm>
          <a:prstGeom prst="rect">
            <a:avLst/>
          </a:prstGeom>
        </p:spPr>
      </p:pic>
      <p:sp>
        <p:nvSpPr>
          <p:cNvPr id="2" name="Tytuł 1"/>
          <p:cNvSpPr>
            <a:spLocks noGrp="1"/>
          </p:cNvSpPr>
          <p:nvPr>
            <p:ph type="title"/>
          </p:nvPr>
        </p:nvSpPr>
        <p:spPr>
          <a:xfrm>
            <a:off x="1259633" y="692697"/>
            <a:ext cx="7274768" cy="648072"/>
          </a:xfrm>
        </p:spPr>
        <p:txBody>
          <a:bodyPr>
            <a:normAutofit fontScale="90000"/>
          </a:bodyPr>
          <a:lstStyle/>
          <a:p>
            <a:pPr algn="ctr"/>
            <a:r>
              <a:rPr lang="pl-PL" sz="3600" dirty="0" smtClean="0">
                <a:solidFill>
                  <a:srgbClr val="00B0F0"/>
                </a:solidFill>
                <a:latin typeface="Book Antiqua" panose="02040602050305030304" pitchFamily="18" charset="0"/>
              </a:rPr>
              <a:t>Demografia gminy Dukla</a:t>
            </a:r>
            <a:br>
              <a:rPr lang="pl-PL" sz="3600" dirty="0" smtClean="0">
                <a:solidFill>
                  <a:srgbClr val="00B0F0"/>
                </a:solidFill>
                <a:latin typeface="Book Antiqua" panose="02040602050305030304" pitchFamily="18" charset="0"/>
              </a:rPr>
            </a:br>
            <a:r>
              <a:rPr lang="pl-PL" sz="3600" dirty="0" smtClean="0">
                <a:solidFill>
                  <a:srgbClr val="00B0F0"/>
                </a:solidFill>
                <a:latin typeface="Book Antiqua" panose="02040602050305030304" pitchFamily="18" charset="0"/>
              </a:rPr>
              <a:t>2015r.</a:t>
            </a:r>
            <a:endParaRPr lang="pl-PL" sz="3600" dirty="0">
              <a:solidFill>
                <a:srgbClr val="00B0F0"/>
              </a:solidFill>
              <a:latin typeface="Book Antiqua" panose="02040602050305030304" pitchFamily="18" charset="0"/>
            </a:endParaRPr>
          </a:p>
        </p:txBody>
      </p:sp>
    </p:spTree>
    <p:extLst>
      <p:ext uri="{BB962C8B-B14F-4D97-AF65-F5344CB8AC3E}">
        <p14:creationId xmlns:p14="http://schemas.microsoft.com/office/powerpoint/2010/main" val="28366055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75656" y="-1611560"/>
            <a:ext cx="6591985" cy="2994682"/>
          </a:xfrm>
        </p:spPr>
        <p:txBody>
          <a:bodyPr>
            <a:normAutofit/>
          </a:bodyPr>
          <a:lstStyle/>
          <a:p>
            <a:r>
              <a:rPr lang="pl-PL" sz="3600" dirty="0">
                <a:solidFill>
                  <a:srgbClr val="00B0F0"/>
                </a:solidFill>
                <a:latin typeface="Book Antiqua" panose="02040602050305030304" pitchFamily="18" charset="0"/>
              </a:rPr>
              <a:t>Kryzys migracyjny w Europie </a:t>
            </a:r>
          </a:p>
        </p:txBody>
      </p:sp>
      <p:sp>
        <p:nvSpPr>
          <p:cNvPr id="3" name="Symbol zastępczy tekstu 2"/>
          <p:cNvSpPr>
            <a:spLocks noGrp="1"/>
          </p:cNvSpPr>
          <p:nvPr>
            <p:ph type="body" idx="1"/>
          </p:nvPr>
        </p:nvSpPr>
        <p:spPr>
          <a:xfrm>
            <a:off x="1331641" y="1844824"/>
            <a:ext cx="7488832" cy="3960440"/>
          </a:xfrm>
        </p:spPr>
        <p:txBody>
          <a:bodyPr>
            <a:normAutofit/>
          </a:bodyPr>
          <a:lstStyle/>
          <a:p>
            <a:r>
              <a:rPr lang="pl-PL" dirty="0" smtClean="0"/>
              <a:t>Kryzys </a:t>
            </a:r>
            <a:r>
              <a:rPr lang="pl-PL" dirty="0"/>
              <a:t>spowodowany masowym napływem imigrantów z Azji, Afryki i krajów bałkańskich do bogatych krajów członkowskich Unii Europejskiej i Europejskiego Obszaru </a:t>
            </a:r>
            <a:r>
              <a:rPr lang="pl-PL" dirty="0" smtClean="0"/>
              <a:t>Gospodarczego. Jest </a:t>
            </a:r>
            <a:r>
              <a:rPr lang="pl-PL" dirty="0"/>
              <a:t>to najsilniejsza tego typu fala od czasów II wojny </a:t>
            </a:r>
            <a:r>
              <a:rPr lang="pl-PL" dirty="0" smtClean="0"/>
              <a:t>światowej. </a:t>
            </a:r>
            <a:endParaRPr lang="pl-PL" dirty="0"/>
          </a:p>
          <a:p>
            <a:r>
              <a:rPr lang="pl-PL" dirty="0" smtClean="0"/>
              <a:t>Większość </a:t>
            </a:r>
            <a:r>
              <a:rPr lang="pl-PL" dirty="0"/>
              <a:t>uchodźców pochodzi z Kosowa, Albanii i Serbii, a następnie z Syrii, Afganistanu i </a:t>
            </a:r>
            <a:r>
              <a:rPr lang="pl-PL" dirty="0" smtClean="0"/>
              <a:t>Erytrei. </a:t>
            </a:r>
            <a:r>
              <a:rPr lang="pl-PL" dirty="0"/>
              <a:t>Główne szlaki uchodźców z Syrii, Afganistanu i Erytrei prowadzą przez Morze Śródziemne do Włoch i Grecji, a także drogą lądową przez Turcję. Część łodzi z imigrantami ulega </a:t>
            </a:r>
            <a:r>
              <a:rPr lang="pl-PL" dirty="0" smtClean="0"/>
              <a:t>zatonięciu, co </a:t>
            </a:r>
            <a:r>
              <a:rPr lang="pl-PL" dirty="0"/>
              <a:t>jest dramatem </a:t>
            </a:r>
            <a:r>
              <a:rPr lang="pl-PL" dirty="0" smtClean="0"/>
              <a:t>setek </a:t>
            </a:r>
            <a:r>
              <a:rPr lang="pl-PL" dirty="0"/>
              <a:t>tysięcy </a:t>
            </a:r>
            <a:r>
              <a:rPr lang="pl-PL" dirty="0" smtClean="0"/>
              <a:t>ludzi.</a:t>
            </a:r>
            <a:endParaRPr lang="pl-PL" dirty="0"/>
          </a:p>
        </p:txBody>
      </p:sp>
    </p:spTree>
    <p:extLst>
      <p:ext uri="{BB962C8B-B14F-4D97-AF65-F5344CB8AC3E}">
        <p14:creationId xmlns:p14="http://schemas.microsoft.com/office/powerpoint/2010/main" val="13197671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467544" y="332431"/>
            <a:ext cx="2619375" cy="1743075"/>
          </a:xfrm>
          <a:prstGeom prst="rect">
            <a:avLst/>
          </a:prstGeom>
        </p:spPr>
      </p:pic>
      <p:pic>
        <p:nvPicPr>
          <p:cNvPr id="5" name="Obraz 4"/>
          <p:cNvPicPr>
            <a:picLocks noChangeAspect="1"/>
          </p:cNvPicPr>
          <p:nvPr/>
        </p:nvPicPr>
        <p:blipFill>
          <a:blip r:embed="rId3"/>
          <a:stretch>
            <a:fillRect/>
          </a:stretch>
        </p:blipFill>
        <p:spPr>
          <a:xfrm>
            <a:off x="2771800" y="2344742"/>
            <a:ext cx="3803451" cy="2229397"/>
          </a:xfrm>
          <a:prstGeom prst="rect">
            <a:avLst/>
          </a:prstGeom>
        </p:spPr>
      </p:pic>
      <p:pic>
        <p:nvPicPr>
          <p:cNvPr id="6" name="Obraz 5"/>
          <p:cNvPicPr>
            <a:picLocks noChangeAspect="1"/>
          </p:cNvPicPr>
          <p:nvPr/>
        </p:nvPicPr>
        <p:blipFill>
          <a:blip r:embed="rId4"/>
          <a:stretch>
            <a:fillRect/>
          </a:stretch>
        </p:blipFill>
        <p:spPr>
          <a:xfrm>
            <a:off x="6471245" y="280043"/>
            <a:ext cx="2362200" cy="1933575"/>
          </a:xfrm>
          <a:prstGeom prst="rect">
            <a:avLst/>
          </a:prstGeom>
        </p:spPr>
      </p:pic>
      <p:pic>
        <p:nvPicPr>
          <p:cNvPr id="7" name="Obraz 6"/>
          <p:cNvPicPr>
            <a:picLocks noChangeAspect="1"/>
          </p:cNvPicPr>
          <p:nvPr/>
        </p:nvPicPr>
        <p:blipFill>
          <a:blip r:embed="rId5"/>
          <a:stretch>
            <a:fillRect/>
          </a:stretch>
        </p:blipFill>
        <p:spPr>
          <a:xfrm>
            <a:off x="6071195" y="4857353"/>
            <a:ext cx="2762250" cy="1657350"/>
          </a:xfrm>
          <a:prstGeom prst="rect">
            <a:avLst/>
          </a:prstGeom>
        </p:spPr>
      </p:pic>
      <p:pic>
        <p:nvPicPr>
          <p:cNvPr id="8" name="Obraz 7"/>
          <p:cNvPicPr>
            <a:picLocks noChangeAspect="1"/>
          </p:cNvPicPr>
          <p:nvPr/>
        </p:nvPicPr>
        <p:blipFill>
          <a:blip r:embed="rId6"/>
          <a:stretch>
            <a:fillRect/>
          </a:stretch>
        </p:blipFill>
        <p:spPr>
          <a:xfrm>
            <a:off x="683568" y="4772619"/>
            <a:ext cx="2771775" cy="1647825"/>
          </a:xfrm>
          <a:prstGeom prst="rect">
            <a:avLst/>
          </a:prstGeom>
        </p:spPr>
      </p:pic>
    </p:spTree>
    <p:extLst>
      <p:ext uri="{BB962C8B-B14F-4D97-AF65-F5344CB8AC3E}">
        <p14:creationId xmlns:p14="http://schemas.microsoft.com/office/powerpoint/2010/main" val="24042384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59632" y="-203956"/>
            <a:ext cx="6591985" cy="1328700"/>
          </a:xfrm>
        </p:spPr>
        <p:txBody>
          <a:bodyPr>
            <a:normAutofit/>
          </a:bodyPr>
          <a:lstStyle/>
          <a:p>
            <a:pPr algn="ctr"/>
            <a:r>
              <a:rPr lang="pl-PL" sz="3600" dirty="0" smtClean="0">
                <a:solidFill>
                  <a:srgbClr val="00B0F0"/>
                </a:solidFill>
                <a:latin typeface="Book Antiqua" panose="02040602050305030304" pitchFamily="18" charset="0"/>
              </a:rPr>
              <a:t>Wartości człowieka</a:t>
            </a:r>
            <a:endParaRPr lang="pl-PL" sz="3600" dirty="0">
              <a:solidFill>
                <a:srgbClr val="00B0F0"/>
              </a:solidFill>
              <a:latin typeface="Book Antiqua" panose="02040602050305030304" pitchFamily="18" charset="0"/>
            </a:endParaRPr>
          </a:p>
        </p:txBody>
      </p:sp>
      <p:sp>
        <p:nvSpPr>
          <p:cNvPr id="3" name="Symbol zastępczy tekstu 2"/>
          <p:cNvSpPr>
            <a:spLocks noGrp="1"/>
          </p:cNvSpPr>
          <p:nvPr>
            <p:ph type="body" idx="1"/>
          </p:nvPr>
        </p:nvSpPr>
        <p:spPr>
          <a:xfrm>
            <a:off x="1259632" y="1124744"/>
            <a:ext cx="7704856" cy="3101032"/>
          </a:xfrm>
        </p:spPr>
        <p:txBody>
          <a:bodyPr>
            <a:normAutofit/>
          </a:bodyPr>
          <a:lstStyle/>
          <a:p>
            <a:r>
              <a:rPr lang="pl-PL" dirty="0" smtClean="0">
                <a:solidFill>
                  <a:srgbClr val="0070C0"/>
                </a:solidFill>
              </a:rPr>
              <a:t>Współczesny </a:t>
            </a:r>
            <a:r>
              <a:rPr lang="pl-PL" dirty="0">
                <a:solidFill>
                  <a:srgbClr val="0070C0"/>
                </a:solidFill>
              </a:rPr>
              <a:t>świat potrzebuje tradycyjnych wartości </a:t>
            </a:r>
            <a:endParaRPr lang="pl-PL" dirty="0" smtClean="0">
              <a:solidFill>
                <a:srgbClr val="0070C0"/>
              </a:solidFill>
            </a:endParaRPr>
          </a:p>
          <a:p>
            <a:r>
              <a:rPr lang="pl-PL" dirty="0">
                <a:solidFill>
                  <a:srgbClr val="0070C0"/>
                </a:solidFill>
              </a:rPr>
              <a:t> </a:t>
            </a:r>
            <a:r>
              <a:rPr lang="pl-PL" dirty="0" smtClean="0">
                <a:solidFill>
                  <a:srgbClr val="0070C0"/>
                </a:solidFill>
              </a:rPr>
              <a:t>           Boga</a:t>
            </a:r>
            <a:r>
              <a:rPr lang="pl-PL" dirty="0">
                <a:solidFill>
                  <a:srgbClr val="0070C0"/>
                </a:solidFill>
              </a:rPr>
              <a:t>, </a:t>
            </a:r>
            <a:endParaRPr lang="pl-PL" dirty="0" smtClean="0">
              <a:solidFill>
                <a:srgbClr val="0070C0"/>
              </a:solidFill>
            </a:endParaRPr>
          </a:p>
          <a:p>
            <a:r>
              <a:rPr lang="pl-PL" dirty="0">
                <a:solidFill>
                  <a:srgbClr val="0070C0"/>
                </a:solidFill>
              </a:rPr>
              <a:t> </a:t>
            </a:r>
            <a:r>
              <a:rPr lang="pl-PL" dirty="0" smtClean="0">
                <a:solidFill>
                  <a:srgbClr val="0070C0"/>
                </a:solidFill>
              </a:rPr>
              <a:t>                     rodziny, </a:t>
            </a:r>
          </a:p>
          <a:p>
            <a:r>
              <a:rPr lang="pl-PL" dirty="0">
                <a:solidFill>
                  <a:srgbClr val="0070C0"/>
                </a:solidFill>
              </a:rPr>
              <a:t> </a:t>
            </a:r>
            <a:r>
              <a:rPr lang="pl-PL" dirty="0" smtClean="0">
                <a:solidFill>
                  <a:srgbClr val="0070C0"/>
                </a:solidFill>
              </a:rPr>
              <a:t>                                   przyjaciół</a:t>
            </a:r>
            <a:r>
              <a:rPr lang="pl-PL" dirty="0">
                <a:solidFill>
                  <a:srgbClr val="0070C0"/>
                </a:solidFill>
              </a:rPr>
              <a:t>, </a:t>
            </a:r>
            <a:endParaRPr lang="pl-PL" dirty="0" smtClean="0">
              <a:solidFill>
                <a:srgbClr val="0070C0"/>
              </a:solidFill>
            </a:endParaRPr>
          </a:p>
          <a:p>
            <a:r>
              <a:rPr lang="pl-PL" dirty="0">
                <a:solidFill>
                  <a:srgbClr val="0070C0"/>
                </a:solidFill>
              </a:rPr>
              <a:t> </a:t>
            </a:r>
            <a:r>
              <a:rPr lang="pl-PL" dirty="0" smtClean="0">
                <a:solidFill>
                  <a:srgbClr val="0070C0"/>
                </a:solidFill>
              </a:rPr>
              <a:t>                                                     porządku </a:t>
            </a:r>
            <a:r>
              <a:rPr lang="pl-PL" dirty="0">
                <a:solidFill>
                  <a:srgbClr val="0070C0"/>
                </a:solidFill>
              </a:rPr>
              <a:t>społecznego, </a:t>
            </a:r>
            <a:endParaRPr lang="pl-PL" dirty="0" smtClean="0">
              <a:solidFill>
                <a:srgbClr val="0070C0"/>
              </a:solidFill>
            </a:endParaRPr>
          </a:p>
          <a:p>
            <a:r>
              <a:rPr lang="pl-PL" dirty="0">
                <a:solidFill>
                  <a:srgbClr val="0070C0"/>
                </a:solidFill>
              </a:rPr>
              <a:t>w</a:t>
            </a:r>
            <a:r>
              <a:rPr lang="pl-PL" dirty="0" smtClean="0">
                <a:solidFill>
                  <a:srgbClr val="0070C0"/>
                </a:solidFill>
              </a:rPr>
              <a:t> przeciwnym razie na Ziemi będzie sam.………………..</a:t>
            </a:r>
            <a:r>
              <a:rPr lang="pl-PL" dirty="0">
                <a:solidFill>
                  <a:srgbClr val="FF0000"/>
                </a:solidFill>
              </a:rPr>
              <a:t>c</a:t>
            </a:r>
            <a:r>
              <a:rPr lang="pl-PL" dirty="0" smtClean="0">
                <a:solidFill>
                  <a:srgbClr val="FF0000"/>
                </a:solidFill>
              </a:rPr>
              <a:t>haos </a:t>
            </a:r>
            <a:endParaRPr lang="pl-PL" dirty="0">
              <a:solidFill>
                <a:srgbClr val="FF0000"/>
              </a:solidFill>
            </a:endParaRPr>
          </a:p>
        </p:txBody>
      </p:sp>
      <p:pic>
        <p:nvPicPr>
          <p:cNvPr id="7" name="Obraz 6"/>
          <p:cNvPicPr>
            <a:picLocks noChangeAspect="1"/>
          </p:cNvPicPr>
          <p:nvPr/>
        </p:nvPicPr>
        <p:blipFill>
          <a:blip r:embed="rId2"/>
          <a:stretch>
            <a:fillRect/>
          </a:stretch>
        </p:blipFill>
        <p:spPr>
          <a:xfrm>
            <a:off x="450110" y="3901888"/>
            <a:ext cx="2933700" cy="1562100"/>
          </a:xfrm>
          <a:prstGeom prst="rect">
            <a:avLst/>
          </a:prstGeom>
        </p:spPr>
      </p:pic>
      <p:pic>
        <p:nvPicPr>
          <p:cNvPr id="10" name="Obraz 9"/>
          <p:cNvPicPr>
            <a:picLocks noChangeAspect="1"/>
          </p:cNvPicPr>
          <p:nvPr/>
        </p:nvPicPr>
        <p:blipFill>
          <a:blip r:embed="rId3"/>
          <a:stretch>
            <a:fillRect/>
          </a:stretch>
        </p:blipFill>
        <p:spPr>
          <a:xfrm>
            <a:off x="3126874" y="4541657"/>
            <a:ext cx="2857500" cy="1600200"/>
          </a:xfrm>
          <a:prstGeom prst="rect">
            <a:avLst/>
          </a:prstGeom>
        </p:spPr>
      </p:pic>
      <p:pic>
        <p:nvPicPr>
          <p:cNvPr id="11" name="Obraz 10"/>
          <p:cNvPicPr>
            <a:picLocks noChangeAspect="1"/>
          </p:cNvPicPr>
          <p:nvPr/>
        </p:nvPicPr>
        <p:blipFill>
          <a:blip r:embed="rId4"/>
          <a:stretch>
            <a:fillRect/>
          </a:stretch>
        </p:blipFill>
        <p:spPr>
          <a:xfrm>
            <a:off x="5850879" y="5170818"/>
            <a:ext cx="2790825" cy="1638300"/>
          </a:xfrm>
          <a:prstGeom prst="rect">
            <a:avLst/>
          </a:prstGeom>
        </p:spPr>
      </p:pic>
    </p:spTree>
    <p:extLst>
      <p:ext uri="{BB962C8B-B14F-4D97-AF65-F5344CB8AC3E}">
        <p14:creationId xmlns:p14="http://schemas.microsoft.com/office/powerpoint/2010/main" val="17468987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15617" y="620688"/>
            <a:ext cx="7418784" cy="1080120"/>
          </a:xfrm>
        </p:spPr>
        <p:txBody>
          <a:bodyPr>
            <a:normAutofit/>
          </a:bodyPr>
          <a:lstStyle/>
          <a:p>
            <a:pPr algn="ctr"/>
            <a:r>
              <a:rPr lang="pl-PL" sz="3600" dirty="0" smtClean="0">
                <a:solidFill>
                  <a:srgbClr val="00B0F0"/>
                </a:solidFill>
                <a:latin typeface="Book Antiqua" panose="02040602050305030304" pitchFamily="18" charset="0"/>
              </a:rPr>
              <a:t>MASZ WYBÓR…</a:t>
            </a:r>
            <a:endParaRPr lang="pl-PL" sz="3600" dirty="0">
              <a:solidFill>
                <a:srgbClr val="00B0F0"/>
              </a:solidFill>
              <a:latin typeface="Book Antiqua" panose="02040602050305030304" pitchFamily="18" charset="0"/>
            </a:endParaRPr>
          </a:p>
        </p:txBody>
      </p:sp>
      <p:pic>
        <p:nvPicPr>
          <p:cNvPr id="5" name="Obraz 4"/>
          <p:cNvPicPr>
            <a:picLocks noChangeAspect="1"/>
          </p:cNvPicPr>
          <p:nvPr/>
        </p:nvPicPr>
        <p:blipFill>
          <a:blip r:embed="rId2"/>
          <a:stretch>
            <a:fillRect/>
          </a:stretch>
        </p:blipFill>
        <p:spPr>
          <a:xfrm>
            <a:off x="3312841" y="2852936"/>
            <a:ext cx="3024336" cy="2032687"/>
          </a:xfrm>
          <a:prstGeom prst="rect">
            <a:avLst/>
          </a:prstGeom>
        </p:spPr>
      </p:pic>
    </p:spTree>
    <p:extLst>
      <p:ext uri="{BB962C8B-B14F-4D97-AF65-F5344CB8AC3E}">
        <p14:creationId xmlns:p14="http://schemas.microsoft.com/office/powerpoint/2010/main" val="29569728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331640" y="476672"/>
            <a:ext cx="6591985" cy="1468800"/>
          </a:xfrm>
        </p:spPr>
        <p:txBody>
          <a:bodyPr/>
          <a:lstStyle/>
          <a:p>
            <a:pPr algn="ctr"/>
            <a:r>
              <a:rPr lang="pl-PL" dirty="0" smtClean="0">
                <a:solidFill>
                  <a:srgbClr val="00B0F0"/>
                </a:solidFill>
                <a:latin typeface="Book Antiqua" panose="02040602050305030304" pitchFamily="18" charset="0"/>
              </a:rPr>
              <a:t>Rozważaj treści, które dochodzą do Ciebie…</a:t>
            </a:r>
            <a:endParaRPr lang="pl-PL" dirty="0">
              <a:solidFill>
                <a:srgbClr val="00B0F0"/>
              </a:solidFill>
              <a:latin typeface="Book Antiqua" panose="02040602050305030304" pitchFamily="18" charset="0"/>
            </a:endParaRPr>
          </a:p>
        </p:txBody>
      </p:sp>
      <p:pic>
        <p:nvPicPr>
          <p:cNvPr id="4" name="Obraz 3"/>
          <p:cNvPicPr>
            <a:picLocks noChangeAspect="1"/>
          </p:cNvPicPr>
          <p:nvPr/>
        </p:nvPicPr>
        <p:blipFill>
          <a:blip r:embed="rId2"/>
          <a:stretch>
            <a:fillRect/>
          </a:stretch>
        </p:blipFill>
        <p:spPr>
          <a:xfrm>
            <a:off x="1403648" y="2204864"/>
            <a:ext cx="3816427" cy="2877561"/>
          </a:xfrm>
          <a:prstGeom prst="rect">
            <a:avLst/>
          </a:prstGeom>
        </p:spPr>
      </p:pic>
      <p:pic>
        <p:nvPicPr>
          <p:cNvPr id="5" name="Obraz 4"/>
          <p:cNvPicPr>
            <a:picLocks noChangeAspect="1"/>
          </p:cNvPicPr>
          <p:nvPr/>
        </p:nvPicPr>
        <p:blipFill>
          <a:blip r:embed="rId3"/>
          <a:stretch>
            <a:fillRect/>
          </a:stretch>
        </p:blipFill>
        <p:spPr>
          <a:xfrm>
            <a:off x="5436096" y="3850004"/>
            <a:ext cx="3316511" cy="2755631"/>
          </a:xfrm>
          <a:prstGeom prst="rect">
            <a:avLst/>
          </a:prstGeom>
        </p:spPr>
      </p:pic>
    </p:spTree>
    <p:extLst>
      <p:ext uri="{BB962C8B-B14F-4D97-AF65-F5344CB8AC3E}">
        <p14:creationId xmlns:p14="http://schemas.microsoft.com/office/powerpoint/2010/main" val="29220824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idx="1"/>
          </p:nvPr>
        </p:nvSpPr>
        <p:spPr>
          <a:xfrm>
            <a:off x="611560" y="116632"/>
            <a:ext cx="7528089" cy="6408712"/>
          </a:xfrm>
        </p:spPr>
        <p:txBody>
          <a:bodyPr>
            <a:normAutofit/>
          </a:bodyPr>
          <a:lstStyle/>
          <a:p>
            <a:r>
              <a:rPr lang="pl-PL" dirty="0"/>
              <a:t>P</a:t>
            </a:r>
            <a:r>
              <a:rPr lang="pl-PL" dirty="0" smtClean="0"/>
              <a:t>roblemem </a:t>
            </a:r>
            <a:r>
              <a:rPr lang="pl-PL" dirty="0"/>
              <a:t>współczesnego świata jest panujące </a:t>
            </a:r>
            <a:endParaRPr lang="pl-PL" dirty="0" smtClean="0"/>
          </a:p>
          <a:p>
            <a:r>
              <a:rPr lang="pl-PL" dirty="0"/>
              <a:t>(przede </a:t>
            </a:r>
            <a:r>
              <a:rPr lang="pl-PL" dirty="0" smtClean="0"/>
              <a:t>wszystkim w </a:t>
            </a:r>
            <a:r>
              <a:rPr lang="pl-PL" dirty="0"/>
              <a:t>krajach Trzeciego </a:t>
            </a:r>
            <a:r>
              <a:rPr lang="pl-PL" dirty="0" smtClean="0"/>
              <a:t>Świata) </a:t>
            </a:r>
          </a:p>
          <a:p>
            <a:r>
              <a:rPr lang="pl-PL" dirty="0" smtClean="0">
                <a:solidFill>
                  <a:srgbClr val="00B0F0"/>
                </a:solidFill>
              </a:rPr>
              <a:t>UBÓSTWO</a:t>
            </a:r>
            <a:r>
              <a:rPr lang="pl-PL" dirty="0">
                <a:solidFill>
                  <a:srgbClr val="00B0F0"/>
                </a:solidFill>
              </a:rPr>
              <a:t>.</a:t>
            </a:r>
          </a:p>
        </p:txBody>
      </p:sp>
      <p:sp>
        <p:nvSpPr>
          <p:cNvPr id="5" name="Prostokąt 4"/>
          <p:cNvSpPr/>
          <p:nvPr/>
        </p:nvSpPr>
        <p:spPr>
          <a:xfrm>
            <a:off x="1331640" y="1403671"/>
            <a:ext cx="6048672" cy="4662815"/>
          </a:xfrm>
          <a:prstGeom prst="rect">
            <a:avLst/>
          </a:prstGeom>
        </p:spPr>
        <p:txBody>
          <a:bodyPr wrap="square">
            <a:spAutoFit/>
          </a:bodyPr>
          <a:lstStyle/>
          <a:p>
            <a:pPr>
              <a:lnSpc>
                <a:spcPct val="150000"/>
              </a:lnSpc>
            </a:pPr>
            <a:r>
              <a:rPr lang="pl-PL" dirty="0"/>
              <a:t>Afryka jest kontynentem, gdzie zaobserwować można szerzenie się ubóstwa na szeroką skalę. Biedni są wykluczeni ze społeczeństwa, co potwierdzają afrykańskie powiedzenia typu „Biedak nie ma przyjaciół” czy „Ten, kto biedny, śpi w lesie”. Mieszkańcy wielu państw borykają się z trudną sytuacją i koniecznością codziennej ciężkiej często walki o zaspokojenie podstawowych potrzeb swoich i swoich najbliższych, są również i tacy, którzy cierpią z powodu głodu i różnego rodzaju chorób, </a:t>
            </a:r>
            <a:endParaRPr lang="pl-PL" dirty="0" smtClean="0"/>
          </a:p>
          <a:p>
            <a:pPr>
              <a:lnSpc>
                <a:spcPct val="150000"/>
              </a:lnSpc>
            </a:pPr>
            <a:r>
              <a:rPr lang="pl-PL" dirty="0" smtClean="0"/>
              <a:t>często </a:t>
            </a:r>
            <a:r>
              <a:rPr lang="pl-PL" dirty="0"/>
              <a:t>przerażających.</a:t>
            </a:r>
          </a:p>
        </p:txBody>
      </p:sp>
      <p:pic>
        <p:nvPicPr>
          <p:cNvPr id="6" name="Obraz 5"/>
          <p:cNvPicPr>
            <a:picLocks noChangeAspect="1"/>
          </p:cNvPicPr>
          <p:nvPr/>
        </p:nvPicPr>
        <p:blipFill>
          <a:blip r:embed="rId2"/>
          <a:stretch>
            <a:fillRect/>
          </a:stretch>
        </p:blipFill>
        <p:spPr>
          <a:xfrm>
            <a:off x="6317836" y="5198591"/>
            <a:ext cx="2792210" cy="1639966"/>
          </a:xfrm>
          <a:prstGeom prst="rect">
            <a:avLst/>
          </a:prstGeom>
        </p:spPr>
      </p:pic>
    </p:spTree>
    <p:extLst>
      <p:ext uri="{BB962C8B-B14F-4D97-AF65-F5344CB8AC3E}">
        <p14:creationId xmlns:p14="http://schemas.microsoft.com/office/powerpoint/2010/main" val="39319290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755576" y="671506"/>
            <a:ext cx="2596431" cy="3729696"/>
          </a:xfrm>
          <a:prstGeom prst="rect">
            <a:avLst/>
          </a:prstGeom>
        </p:spPr>
      </p:pic>
      <p:pic>
        <p:nvPicPr>
          <p:cNvPr id="5" name="Obraz 4"/>
          <p:cNvPicPr>
            <a:picLocks noChangeAspect="1"/>
          </p:cNvPicPr>
          <p:nvPr/>
        </p:nvPicPr>
        <p:blipFill>
          <a:blip r:embed="rId3"/>
          <a:stretch>
            <a:fillRect/>
          </a:stretch>
        </p:blipFill>
        <p:spPr>
          <a:xfrm>
            <a:off x="4860032" y="548680"/>
            <a:ext cx="3672408" cy="2232248"/>
          </a:xfrm>
          <a:prstGeom prst="rect">
            <a:avLst/>
          </a:prstGeom>
        </p:spPr>
      </p:pic>
      <p:pic>
        <p:nvPicPr>
          <p:cNvPr id="6" name="Obraz 5"/>
          <p:cNvPicPr>
            <a:picLocks noChangeAspect="1"/>
          </p:cNvPicPr>
          <p:nvPr/>
        </p:nvPicPr>
        <p:blipFill>
          <a:blip r:embed="rId4"/>
          <a:stretch>
            <a:fillRect/>
          </a:stretch>
        </p:blipFill>
        <p:spPr>
          <a:xfrm>
            <a:off x="4644008" y="4207066"/>
            <a:ext cx="3744416" cy="2030246"/>
          </a:xfrm>
          <a:prstGeom prst="rect">
            <a:avLst/>
          </a:prstGeom>
        </p:spPr>
      </p:pic>
    </p:spTree>
    <p:extLst>
      <p:ext uri="{BB962C8B-B14F-4D97-AF65-F5344CB8AC3E}">
        <p14:creationId xmlns:p14="http://schemas.microsoft.com/office/powerpoint/2010/main" val="24505808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idx="1"/>
          </p:nvPr>
        </p:nvSpPr>
        <p:spPr>
          <a:xfrm>
            <a:off x="1403649" y="1340768"/>
            <a:ext cx="7130752" cy="3101032"/>
          </a:xfrm>
        </p:spPr>
        <p:txBody>
          <a:bodyPr>
            <a:normAutofit/>
          </a:bodyPr>
          <a:lstStyle/>
          <a:p>
            <a:r>
              <a:rPr lang="pl-PL" dirty="0"/>
              <a:t>W Afryce z głodu  co 7  sekund umiera jedno dziecko, każdego dnia umiera ich 18 tysięcy, a w ciągu roku 50 milionów! Około 183 milionów dzieci waży o wiele mniej niż powinno ważyć w swoim wieku. </a:t>
            </a:r>
            <a:endParaRPr lang="pl-PL" dirty="0" smtClean="0"/>
          </a:p>
          <a:p>
            <a:r>
              <a:rPr lang="pl-PL" dirty="0" smtClean="0"/>
              <a:t>W </a:t>
            </a:r>
            <a:r>
              <a:rPr lang="pl-PL" dirty="0"/>
              <a:t>Afryce aż 41% dzieci w wieku od 5-ciu do 14-stu lat musi pracować na swoje wyżywienie. </a:t>
            </a:r>
            <a:endParaRPr lang="pl-PL" dirty="0" smtClean="0"/>
          </a:p>
        </p:txBody>
      </p:sp>
      <p:pic>
        <p:nvPicPr>
          <p:cNvPr id="4" name="Obraz 3"/>
          <p:cNvPicPr>
            <a:picLocks noChangeAspect="1"/>
          </p:cNvPicPr>
          <p:nvPr/>
        </p:nvPicPr>
        <p:blipFill>
          <a:blip r:embed="rId2"/>
          <a:stretch>
            <a:fillRect/>
          </a:stretch>
        </p:blipFill>
        <p:spPr>
          <a:xfrm>
            <a:off x="3960913" y="3717032"/>
            <a:ext cx="2016224" cy="2736304"/>
          </a:xfrm>
          <a:prstGeom prst="rect">
            <a:avLst/>
          </a:prstGeom>
        </p:spPr>
      </p:pic>
    </p:spTree>
    <p:extLst>
      <p:ext uri="{BB962C8B-B14F-4D97-AF65-F5344CB8AC3E}">
        <p14:creationId xmlns:p14="http://schemas.microsoft.com/office/powerpoint/2010/main" val="37244134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idx="1"/>
          </p:nvPr>
        </p:nvSpPr>
        <p:spPr>
          <a:xfrm>
            <a:off x="1115616" y="692696"/>
            <a:ext cx="7202761" cy="5760640"/>
          </a:xfrm>
        </p:spPr>
        <p:txBody>
          <a:bodyPr>
            <a:normAutofit/>
          </a:bodyPr>
          <a:lstStyle/>
          <a:p>
            <a:r>
              <a:rPr lang="pl-PL" sz="2800" dirty="0"/>
              <a:t>G</a:t>
            </a:r>
            <a:r>
              <a:rPr lang="pl-PL" sz="2800" dirty="0" smtClean="0"/>
              <a:t>lobalny </a:t>
            </a:r>
            <a:r>
              <a:rPr lang="pl-PL" sz="2800" dirty="0"/>
              <a:t>problem to niekończące się </a:t>
            </a:r>
            <a:r>
              <a:rPr lang="pl-PL" sz="2800" dirty="0" smtClean="0">
                <a:solidFill>
                  <a:srgbClr val="00B0F0"/>
                </a:solidFill>
              </a:rPr>
              <a:t>WOJNY, KONFLIKTY ZBROJNE</a:t>
            </a:r>
            <a:r>
              <a:rPr lang="pl-PL" sz="2800" dirty="0"/>
              <a:t> </a:t>
            </a:r>
            <a:r>
              <a:rPr lang="pl-PL" sz="2800" dirty="0" smtClean="0">
                <a:solidFill>
                  <a:srgbClr val="00B0F0"/>
                </a:solidFill>
              </a:rPr>
              <a:t>I ATAKI TERRORYSTYCZNE</a:t>
            </a:r>
          </a:p>
          <a:p>
            <a:r>
              <a:rPr lang="pl-PL" sz="2800" dirty="0" smtClean="0"/>
              <a:t>Pomimo </a:t>
            </a:r>
            <a:r>
              <a:rPr lang="pl-PL" sz="2800" dirty="0"/>
              <a:t>podobnego rozumienia, „wojna” i „konflikt zbrojny” to dwie różne sprawy. </a:t>
            </a:r>
            <a:r>
              <a:rPr lang="pl-PL" sz="2800" b="1" dirty="0"/>
              <a:t>Konflikt zbrojny </a:t>
            </a:r>
            <a:r>
              <a:rPr lang="pl-PL" sz="2800" dirty="0"/>
              <a:t>jest pojęciem o wiele szerszym, używa się go do określenia wszystkich walk zbrojnych, nawet niekoniecznie oficjalnych. A </a:t>
            </a:r>
            <a:r>
              <a:rPr lang="pl-PL" sz="2800" b="1" dirty="0"/>
              <a:t>wojna </a:t>
            </a:r>
            <a:r>
              <a:rPr lang="pl-PL" sz="2800" dirty="0"/>
              <a:t>to walka nie tylko z użyciem broni, lecz również polityczna, uznana przez obie strony i oficjalnie wypowiedziana.</a:t>
            </a:r>
          </a:p>
        </p:txBody>
      </p:sp>
    </p:spTree>
    <p:extLst>
      <p:ext uri="{BB962C8B-B14F-4D97-AF65-F5344CB8AC3E}">
        <p14:creationId xmlns:p14="http://schemas.microsoft.com/office/powerpoint/2010/main" val="26519220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ctrTitle"/>
          </p:nvPr>
        </p:nvSpPr>
        <p:spPr>
          <a:xfrm>
            <a:off x="1835696" y="1412776"/>
            <a:ext cx="6600451" cy="2262781"/>
          </a:xfrm>
        </p:spPr>
        <p:txBody>
          <a:bodyPr/>
          <a:lstStyle/>
          <a:p>
            <a:r>
              <a:rPr lang="pl-PL" sz="6600" dirty="0" smtClean="0">
                <a:solidFill>
                  <a:srgbClr val="00B0F0"/>
                </a:solidFill>
              </a:rPr>
              <a:t>Ataki terrorystyczne </a:t>
            </a:r>
            <a:endParaRPr lang="pl-PL" sz="6600" dirty="0">
              <a:solidFill>
                <a:srgbClr val="00B0F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1945201" y="404664"/>
            <a:ext cx="6589199" cy="1500336"/>
          </a:xfrm>
        </p:spPr>
        <p:txBody>
          <a:bodyPr>
            <a:normAutofit/>
          </a:bodyPr>
          <a:lstStyle/>
          <a:p>
            <a:pPr algn="ctr"/>
            <a:r>
              <a:rPr lang="pl-PL" dirty="0" smtClean="0">
                <a:solidFill>
                  <a:srgbClr val="00B0F0"/>
                </a:solidFill>
                <a:latin typeface="Book Antiqua" panose="02040602050305030304" pitchFamily="18" charset="0"/>
              </a:rPr>
              <a:t>USA 11 wrzesień 2001</a:t>
            </a:r>
            <a:endParaRPr lang="pl-PL" dirty="0">
              <a:solidFill>
                <a:srgbClr val="00B0F0"/>
              </a:solidFill>
              <a:latin typeface="Book Antiqua" panose="02040602050305030304" pitchFamily="18" charset="0"/>
            </a:endParaRPr>
          </a:p>
        </p:txBody>
      </p:sp>
      <p:sp>
        <p:nvSpPr>
          <p:cNvPr id="2" name="Symbol zastępczy zawartości 1"/>
          <p:cNvSpPr>
            <a:spLocks noGrp="1"/>
          </p:cNvSpPr>
          <p:nvPr>
            <p:ph idx="1"/>
          </p:nvPr>
        </p:nvSpPr>
        <p:spPr>
          <a:xfrm>
            <a:off x="395536" y="1484784"/>
            <a:ext cx="4330824" cy="5544616"/>
          </a:xfrm>
        </p:spPr>
        <p:txBody>
          <a:bodyPr>
            <a:noAutofit/>
          </a:bodyPr>
          <a:lstStyle/>
          <a:p>
            <a:pPr marL="0" indent="0">
              <a:buNone/>
            </a:pPr>
            <a:r>
              <a:rPr lang="pl-PL" sz="2000" dirty="0" smtClean="0"/>
              <a:t>Seria ataków terrorystycznych w ostatnich latach zaczęła się od zamachu 11 września 2001 r. w Stanach Zjednoczonych. Sprawcami byli przedstawiciele organizacji Al-</a:t>
            </a:r>
            <a:r>
              <a:rPr lang="pl-PL" sz="2000" dirty="0" err="1" smtClean="0"/>
              <a:t>Ka’ida</a:t>
            </a:r>
            <a:r>
              <a:rPr lang="pl-PL" sz="2000" dirty="0" smtClean="0"/>
              <a:t>, którzy po opanowaniu samolotów pasażerskich skierowali je na obiekty dwóch wież World Trade Center oraz budynku Pentagonu. Łącznie w zamachu zginęły </a:t>
            </a:r>
            <a:r>
              <a:rPr lang="pl-PL" sz="2000" dirty="0" smtClean="0">
                <a:solidFill>
                  <a:srgbClr val="FF0000"/>
                </a:solidFill>
              </a:rPr>
              <a:t>2973</a:t>
            </a:r>
            <a:r>
              <a:rPr lang="pl-PL" sz="2000" dirty="0" smtClean="0"/>
              <a:t> osoby.</a:t>
            </a:r>
            <a:endParaRPr lang="pl-PL" sz="2000" dirty="0"/>
          </a:p>
        </p:txBody>
      </p:sp>
      <p:pic>
        <p:nvPicPr>
          <p:cNvPr id="4" name="Picture 2" descr="C:\Users\Andrzej\Desktop\projekt 2 g\terrorysci 2001.jpeg"/>
          <p:cNvPicPr>
            <a:picLocks noChangeAspect="1" noChangeArrowheads="1"/>
          </p:cNvPicPr>
          <p:nvPr/>
        </p:nvPicPr>
        <p:blipFill>
          <a:blip r:embed="rId3" cstate="print"/>
          <a:srcRect/>
          <a:stretch>
            <a:fillRect/>
          </a:stretch>
        </p:blipFill>
        <p:spPr bwMode="auto">
          <a:xfrm>
            <a:off x="5004048" y="1268760"/>
            <a:ext cx="3600400" cy="5358735"/>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muga">
  <a:themeElements>
    <a:clrScheme name="Smuga">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Smuga">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muga">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745</TotalTime>
  <Words>1015</Words>
  <Application>Microsoft Office PowerPoint</Application>
  <PresentationFormat>Pokaz na ekranie (4:3)</PresentationFormat>
  <Paragraphs>60</Paragraphs>
  <Slides>24</Slides>
  <Notes>1</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24</vt:i4>
      </vt:variant>
    </vt:vector>
  </HeadingPairs>
  <TitlesOfParts>
    <vt:vector size="30" baseType="lpstr">
      <vt:lpstr>Arial</vt:lpstr>
      <vt:lpstr>Book Antiqua</vt:lpstr>
      <vt:lpstr>Calibri</vt:lpstr>
      <vt:lpstr>Century Gothic</vt:lpstr>
      <vt:lpstr>Wingdings 3</vt:lpstr>
      <vt:lpstr>Smuga</vt:lpstr>
      <vt:lpstr>Współczesność </vt:lpstr>
      <vt:lpstr>Prezentacja programu PowerPoint</vt:lpstr>
      <vt:lpstr>Rozważaj treści, które dochodzą do Ciebie…</vt:lpstr>
      <vt:lpstr>Prezentacja programu PowerPoint</vt:lpstr>
      <vt:lpstr>Prezentacja programu PowerPoint</vt:lpstr>
      <vt:lpstr>Prezentacja programu PowerPoint</vt:lpstr>
      <vt:lpstr>Prezentacja programu PowerPoint</vt:lpstr>
      <vt:lpstr>Ataki terrorystyczne </vt:lpstr>
      <vt:lpstr>USA 11 wrzesień 2001</vt:lpstr>
      <vt:lpstr>Madryt 11 marca 2004 </vt:lpstr>
      <vt:lpstr>Londyn 7 lipca 2006 </vt:lpstr>
      <vt:lpstr>Paryż listopad 2015</vt:lpstr>
      <vt:lpstr>Wojny</vt:lpstr>
      <vt:lpstr>Wojna domowa w Syrii</vt:lpstr>
      <vt:lpstr>Prezentacja programu PowerPoint</vt:lpstr>
      <vt:lpstr>Konflikt na wschodniej Ukrainie (wojna w Donbasie)</vt:lpstr>
      <vt:lpstr>Wojna w Afganistanie (od 2001)</vt:lpstr>
      <vt:lpstr>ZMIANY DEMOGRAFICZNE</vt:lpstr>
      <vt:lpstr>Polska</vt:lpstr>
      <vt:lpstr>Demografia gminy Dukla 2015r.</vt:lpstr>
      <vt:lpstr>Kryzys migracyjny w Europie </vt:lpstr>
      <vt:lpstr>Prezentacja programu PowerPoint</vt:lpstr>
      <vt:lpstr>Wartości człowieka</vt:lpstr>
      <vt:lpstr>MASZ WYBÓR…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Współczesność</dc:title>
  <dc:creator>LENOVO</dc:creator>
  <cp:lastModifiedBy>Admin</cp:lastModifiedBy>
  <cp:revision>61</cp:revision>
  <dcterms:created xsi:type="dcterms:W3CDTF">2015-11-19T15:22:53Z</dcterms:created>
  <dcterms:modified xsi:type="dcterms:W3CDTF">2016-06-01T09:01:38Z</dcterms:modified>
</cp:coreProperties>
</file>